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9"/>
  </p:notesMasterIdLst>
  <p:handoutMasterIdLst>
    <p:handoutMasterId r:id="rId40"/>
  </p:handoutMasterIdLst>
  <p:sldIdLst>
    <p:sldId id="290" r:id="rId3"/>
    <p:sldId id="305" r:id="rId4"/>
    <p:sldId id="325" r:id="rId5"/>
    <p:sldId id="258" r:id="rId6"/>
    <p:sldId id="374" r:id="rId7"/>
    <p:sldId id="346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3" r:id="rId16"/>
    <p:sldId id="382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3" r:id="rId26"/>
    <p:sldId id="392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394" r:id="rId35"/>
    <p:sldId id="402" r:id="rId36"/>
    <p:sldId id="403" r:id="rId37"/>
    <p:sldId id="404" r:id="rId38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68"/>
    <a:srgbClr val="210DB3"/>
    <a:srgbClr val="106FB0"/>
    <a:srgbClr val="0530BB"/>
    <a:srgbClr val="034ABD"/>
    <a:srgbClr val="0B5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3" autoAdjust="0"/>
    <p:restoredTop sz="91826" autoAdjust="0"/>
  </p:normalViewPr>
  <p:slideViewPr>
    <p:cSldViewPr>
      <p:cViewPr varScale="1">
        <p:scale>
          <a:sx n="100" d="100"/>
          <a:sy n="100" d="100"/>
        </p:scale>
        <p:origin x="-2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026" y="60"/>
      </p:cViewPr>
      <p:guideLst>
        <p:guide orient="horz" pos="2880"/>
        <p:guide orient="horz" pos="2208"/>
        <p:guide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A2C78E-1418-4D80-911C-2F94FB99BDBC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04ED39F-E263-4FB0-A586-54AF6DEA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79DE93-9629-4701-8E4D-06B6CC93219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ADB150-CC80-4D38-9C9E-4D16188A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A59B0B-27CB-4279-84EE-13F34D832C20}" type="datetime1">
              <a:rPr lang="en-US" smtClean="0"/>
              <a:t>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7946A9-DE9C-4C0F-8CC5-C706728E934F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237A1E-E215-416E-8D25-5F336D5B557C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FD8B5B-8A46-412C-A2D2-8F2B1B2EC62B}" type="datetime1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2D1A0-E9CE-4C54-8D41-8DBB9F509117}" type="datetime1">
              <a:rPr lang="en-US" smtClean="0"/>
              <a:t>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84E1B4-9FAF-4C2A-A5AC-8C7F175CBD59}" type="datetime1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306DEF-8BC5-4D1A-A84F-BC32AA802BDD}" type="datetime1">
              <a:rPr lang="en-US" smtClean="0"/>
              <a:t>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8B8A3B-8A96-493A-9055-E95E174A1B57}" type="datetime1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dirty="0" smtClean="0">
                <a:cs typeface="B Titr" panose="00000700000000000000" pitchFamily="2" charset="-78"/>
              </a:rPr>
              <a:t>Spring 2021, </a:t>
            </a:r>
            <a:r>
              <a:rPr lang="en-US" dirty="0" smtClean="0">
                <a:cs typeface="B Titr" panose="00000700000000000000" pitchFamily="2" charset="-78"/>
              </a:rPr>
              <a:t>AUT, Tehran, Iran </a:t>
            </a:r>
            <a:endParaRPr lang="en-US" sz="11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/>
              <a:pPr rtl="1"/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3F6010-06C4-4772-A873-F0169484628B}" type="datetime1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38C875-1C6F-4BBA-A49D-A655DE5157F6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7C28B-237A-4A16-A330-F744D93506D6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/>
              <a:t>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/>
              <a:t>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ABE3-8527-4979-BA7D-5506EF11427A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7B6C89-3F9A-4856-B9C8-0FA30DF0136D}" type="datetime1">
              <a:rPr lang="en-US" smtClean="0"/>
              <a:t>2/20/2021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Memory-Mapped SPM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ce.com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meo.com/11989771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video" Target="../media/media1.wmv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2" Type="http://schemas.microsoft.com/office/2007/relationships/media" Target="../media/media1.wmv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tags" Target="../tags/tag5.xml"/><Relationship Id="rId6" Type="http://schemas.openxmlformats.org/officeDocument/2006/relationships/hyperlink" Target="https://www.youtube.com/watch?v=a4c7AwHFkT8" TargetMode="External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jpg"/><Relationship Id="rId5" Type="http://schemas.openxmlformats.org/officeDocument/2006/relationships/hyperlink" Target="http://www.st.ewi.tudelft.nl/mitra/teaching/rts/2019/files/inverted_pendulum.mp4" TargetMode="External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8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0.png"/><Relationship Id="rId3" Type="http://schemas.openxmlformats.org/officeDocument/2006/relationships/image" Target="../media/image67.png"/><Relationship Id="rId21" Type="http://schemas.openxmlformats.org/officeDocument/2006/relationships/image" Target="../media/image83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1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tags" Target="../tags/tag6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24" Type="http://schemas.openxmlformats.org/officeDocument/2006/relationships/image" Target="../media/image86.png"/><Relationship Id="rId5" Type="http://schemas.openxmlformats.org/officeDocument/2006/relationships/image" Target="../media/image69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3.png"/><Relationship Id="rId19" Type="http://schemas.openxmlformats.org/officeDocument/2006/relationships/image" Target="../media/image81.png"/><Relationship Id="rId4" Type="http://schemas.openxmlformats.org/officeDocument/2006/relationships/image" Target="../media/image68.png"/><Relationship Id="rId9" Type="http://schemas.openxmlformats.org/officeDocument/2006/relationships/image" Target="../media/image51.png"/><Relationship Id="rId14" Type="http://schemas.openxmlformats.org/officeDocument/2006/relationships/image" Target="../media/image58.png"/><Relationship Id="rId22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67.png"/><Relationship Id="rId21" Type="http://schemas.openxmlformats.org/officeDocument/2006/relationships/image" Target="../media/image97.png"/><Relationship Id="rId7" Type="http://schemas.openxmlformats.org/officeDocument/2006/relationships/image" Target="../media/image71.png"/><Relationship Id="rId12" Type="http://schemas.openxmlformats.org/officeDocument/2006/relationships/image" Target="../media/image85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tags" Target="../tags/tag7.xml"/><Relationship Id="rId6" Type="http://schemas.openxmlformats.org/officeDocument/2006/relationships/image" Target="../media/image70.png"/><Relationship Id="rId11" Type="http://schemas.openxmlformats.org/officeDocument/2006/relationships/image" Target="../media/image84.png"/><Relationship Id="rId24" Type="http://schemas.openxmlformats.org/officeDocument/2006/relationships/image" Target="../media/image100.jpg"/><Relationship Id="rId5" Type="http://schemas.openxmlformats.org/officeDocument/2006/relationships/image" Target="../media/image69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3.png"/><Relationship Id="rId19" Type="http://schemas.openxmlformats.org/officeDocument/2006/relationships/image" Target="../media/image95.png"/><Relationship Id="rId4" Type="http://schemas.openxmlformats.org/officeDocument/2006/relationships/image" Target="../media/image87.png"/><Relationship Id="rId9" Type="http://schemas.openxmlformats.org/officeDocument/2006/relationships/image" Target="../media/image82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04.png"/><Relationship Id="rId4" Type="http://schemas.openxmlformats.org/officeDocument/2006/relationships/hyperlink" Target="https://www.youtube.com/watch?v=r8G0n5LeJo0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jp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" Type="http://schemas.openxmlformats.org/officeDocument/2006/relationships/image" Target="../media/image91.png"/><Relationship Id="rId21" Type="http://schemas.openxmlformats.org/officeDocument/2006/relationships/image" Target="../media/image133.png"/><Relationship Id="rId7" Type="http://schemas.openxmlformats.org/officeDocument/2006/relationships/image" Target="../media/image120.png"/><Relationship Id="rId12" Type="http://schemas.openxmlformats.org/officeDocument/2006/relationships/image" Target="../media/image100.jp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2" Type="http://schemas.openxmlformats.org/officeDocument/2006/relationships/image" Target="../media/image90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124.png"/><Relationship Id="rId24" Type="http://schemas.openxmlformats.org/officeDocument/2006/relationships/image" Target="../media/image136.png"/><Relationship Id="rId5" Type="http://schemas.openxmlformats.org/officeDocument/2006/relationships/image" Target="../media/image93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3.png"/><Relationship Id="rId19" Type="http://schemas.openxmlformats.org/officeDocument/2006/relationships/image" Target="../media/image131.png"/><Relationship Id="rId4" Type="http://schemas.openxmlformats.org/officeDocument/2006/relationships/image" Target="../media/image92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Embedded and Real-Time </a:t>
            </a:r>
            <a:r>
              <a:rPr lang="en-US" sz="32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Systems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Spring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2021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4507" y="610740"/>
            <a:ext cx="1334986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2400" b="1" dirty="0" smtClean="0"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b="1" dirty="0" smtClean="0"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b="1" dirty="0">
              <a:latin typeface="Calibri" panose="020F0502020204030204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latin typeface="Calibri" panose="020F0502020204030204" pitchFamily="34" charset="0"/>
                <a:cs typeface="B Titr" pitchFamily="2" charset="-78"/>
              </a:rPr>
              <a:t>Technology</a:t>
            </a:r>
          </a:p>
          <a:p>
            <a:pPr algn="ctr" eaLnBrk="1" hangingPunct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911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Classes of real-time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69" name="object 9"/>
          <p:cNvSpPr txBox="1"/>
          <p:nvPr/>
        </p:nvSpPr>
        <p:spPr>
          <a:xfrm>
            <a:off x="381000" y="1206500"/>
            <a:ext cx="7904277" cy="2185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645" indent="-194945">
              <a:lnSpc>
                <a:spcPct val="100000"/>
              </a:lnSpc>
              <a:spcBef>
                <a:spcPts val="105"/>
              </a:spcBef>
              <a:buClr>
                <a:srgbClr val="00AFEF"/>
              </a:buClr>
              <a:buSzPct val="90000"/>
              <a:buFont typeface="Arial"/>
              <a:buChar char="•"/>
              <a:tabLst>
                <a:tab pos="208279" algn="l"/>
              </a:tabLst>
            </a:pPr>
            <a:r>
              <a:rPr sz="2400" b="1" kern="0" dirty="0">
                <a:solidFill>
                  <a:srgbClr val="FF0000"/>
                </a:solidFill>
                <a:latin typeface="Trebuchet MS"/>
                <a:cs typeface="Trebuchet MS"/>
              </a:rPr>
              <a:t>Hard </a:t>
            </a:r>
            <a:r>
              <a:rPr sz="2400" kern="0" dirty="0">
                <a:latin typeface="Arial"/>
                <a:cs typeface="Arial"/>
              </a:rPr>
              <a:t>real-time</a:t>
            </a:r>
          </a:p>
          <a:p>
            <a:pPr marL="588645" lvl="1" indent="-190500">
              <a:lnSpc>
                <a:spcPct val="100000"/>
              </a:lnSpc>
              <a:spcBef>
                <a:spcPts val="1030"/>
              </a:spcBef>
              <a:buClr>
                <a:srgbClr val="00AFEF"/>
              </a:buClr>
              <a:buSzPct val="67857"/>
              <a:buChar char="•"/>
              <a:tabLst>
                <a:tab pos="588645" algn="l"/>
                <a:tab pos="589280" algn="l"/>
              </a:tabLst>
            </a:pPr>
            <a:r>
              <a:rPr kern="0" dirty="0">
                <a:latin typeface="Arial"/>
                <a:cs typeface="Arial"/>
              </a:rPr>
              <a:t>systems where it is absolutely imperative that responses occur within the required deadline.</a:t>
            </a: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3391535">
              <a:lnSpc>
                <a:spcPts val="1839"/>
              </a:lnSpc>
            </a:pPr>
            <a:r>
              <a:rPr b="1" kern="0" dirty="0">
                <a:solidFill>
                  <a:srgbClr val="C00000"/>
                </a:solidFill>
                <a:latin typeface="Trebuchet MS"/>
                <a:cs typeface="Trebuchet MS"/>
              </a:rPr>
              <a:t>Safety-critical systems</a:t>
            </a:r>
            <a:endParaRPr kern="0" dirty="0">
              <a:latin typeface="Trebuchet MS"/>
              <a:cs typeface="Trebuchet MS"/>
            </a:endParaRPr>
          </a:p>
          <a:p>
            <a:pPr marL="2737485" marR="1374140" algn="ctr">
              <a:lnSpc>
                <a:spcPts val="1510"/>
              </a:lnSpc>
              <a:spcBef>
                <a:spcPts val="114"/>
              </a:spcBef>
            </a:pPr>
            <a:r>
              <a:rPr sz="1600" b="1" kern="0" dirty="0">
                <a:latin typeface="Trebuchet MS"/>
                <a:cs typeface="Trebuchet MS"/>
              </a:rPr>
              <a:t>(wrong/late decisions endanger human life  or the environment’s safety)</a:t>
            </a:r>
            <a:endParaRPr sz="1600" kern="0" dirty="0">
              <a:latin typeface="Trebuchet MS"/>
              <a:cs typeface="Trebuchet MS"/>
            </a:endParaRPr>
          </a:p>
        </p:txBody>
      </p:sp>
      <p:sp>
        <p:nvSpPr>
          <p:cNvPr id="70" name="object 6"/>
          <p:cNvSpPr/>
          <p:nvPr/>
        </p:nvSpPr>
        <p:spPr>
          <a:xfrm>
            <a:off x="178307" y="3486913"/>
            <a:ext cx="3063240" cy="2186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"/>
          <p:cNvSpPr/>
          <p:nvPr/>
        </p:nvSpPr>
        <p:spPr>
          <a:xfrm>
            <a:off x="3444240" y="4636009"/>
            <a:ext cx="2456688" cy="145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0"/>
          <p:cNvSpPr/>
          <p:nvPr/>
        </p:nvSpPr>
        <p:spPr>
          <a:xfrm>
            <a:off x="6001511" y="3486913"/>
            <a:ext cx="2912364" cy="2186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10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Classes of real-time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69" name="object 9"/>
          <p:cNvSpPr txBox="1"/>
          <p:nvPr/>
        </p:nvSpPr>
        <p:spPr>
          <a:xfrm>
            <a:off x="381000" y="1206500"/>
            <a:ext cx="7904277" cy="15574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645" indent="-194945">
              <a:lnSpc>
                <a:spcPct val="100000"/>
              </a:lnSpc>
              <a:spcBef>
                <a:spcPts val="105"/>
              </a:spcBef>
              <a:buClr>
                <a:srgbClr val="00AFEF"/>
              </a:buClr>
              <a:buSzPct val="90000"/>
              <a:buFont typeface="Arial"/>
              <a:buChar char="•"/>
              <a:tabLst>
                <a:tab pos="208279" algn="l"/>
              </a:tabLst>
            </a:pPr>
            <a:r>
              <a:rPr sz="2400" b="1" kern="0" dirty="0">
                <a:solidFill>
                  <a:srgbClr val="FF0000"/>
                </a:solidFill>
                <a:latin typeface="Trebuchet MS"/>
                <a:cs typeface="Trebuchet MS"/>
              </a:rPr>
              <a:t>Hard </a:t>
            </a:r>
            <a:r>
              <a:rPr sz="2400" kern="0" dirty="0">
                <a:latin typeface="Arial"/>
                <a:cs typeface="Arial"/>
              </a:rPr>
              <a:t>real-time</a:t>
            </a:r>
          </a:p>
          <a:p>
            <a:pPr marL="588645" lvl="1" indent="-190500">
              <a:lnSpc>
                <a:spcPct val="100000"/>
              </a:lnSpc>
              <a:spcBef>
                <a:spcPts val="1030"/>
              </a:spcBef>
              <a:buClr>
                <a:srgbClr val="00AFEF"/>
              </a:buClr>
              <a:buSzPct val="67857"/>
              <a:buChar char="•"/>
              <a:tabLst>
                <a:tab pos="588645" algn="l"/>
                <a:tab pos="589280" algn="l"/>
              </a:tabLst>
            </a:pPr>
            <a:r>
              <a:rPr kern="0" dirty="0">
                <a:latin typeface="Arial"/>
                <a:cs typeface="Arial"/>
              </a:rPr>
              <a:t>systems where it is absolutely imperative that responses occur within the required deadline.</a:t>
            </a: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185928" y="3695700"/>
            <a:ext cx="8691270" cy="232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2657855" y="2788920"/>
            <a:ext cx="3685540" cy="993140"/>
          </a:xfrm>
          <a:custGeom>
            <a:avLst/>
            <a:gdLst/>
            <a:ahLst/>
            <a:cxnLst/>
            <a:rect l="l" t="t" r="r" b="b"/>
            <a:pathLst>
              <a:path w="3685540" h="993139">
                <a:moveTo>
                  <a:pt x="1535430" y="598931"/>
                </a:moveTo>
                <a:lnTo>
                  <a:pt x="614171" y="598931"/>
                </a:lnTo>
                <a:lnTo>
                  <a:pt x="502793" y="992885"/>
                </a:lnTo>
                <a:lnTo>
                  <a:pt x="1535430" y="598931"/>
                </a:lnTo>
                <a:close/>
              </a:path>
              <a:path w="3685540" h="993139">
                <a:moveTo>
                  <a:pt x="3585209" y="0"/>
                </a:moveTo>
                <a:lnTo>
                  <a:pt x="99821" y="0"/>
                </a:lnTo>
                <a:lnTo>
                  <a:pt x="60971" y="7846"/>
                </a:lnTo>
                <a:lnTo>
                  <a:pt x="29241" y="29241"/>
                </a:lnTo>
                <a:lnTo>
                  <a:pt x="7846" y="60971"/>
                </a:lnTo>
                <a:lnTo>
                  <a:pt x="0" y="99821"/>
                </a:lnTo>
                <a:lnTo>
                  <a:pt x="0" y="499109"/>
                </a:lnTo>
                <a:lnTo>
                  <a:pt x="7846" y="537960"/>
                </a:lnTo>
                <a:lnTo>
                  <a:pt x="29241" y="569690"/>
                </a:lnTo>
                <a:lnTo>
                  <a:pt x="60971" y="591085"/>
                </a:lnTo>
                <a:lnTo>
                  <a:pt x="99821" y="598931"/>
                </a:lnTo>
                <a:lnTo>
                  <a:pt x="3585209" y="598931"/>
                </a:lnTo>
                <a:lnTo>
                  <a:pt x="3624060" y="591085"/>
                </a:lnTo>
                <a:lnTo>
                  <a:pt x="3655790" y="569690"/>
                </a:lnTo>
                <a:lnTo>
                  <a:pt x="3677185" y="537960"/>
                </a:lnTo>
                <a:lnTo>
                  <a:pt x="3685031" y="499109"/>
                </a:lnTo>
                <a:lnTo>
                  <a:pt x="3685031" y="99821"/>
                </a:lnTo>
                <a:lnTo>
                  <a:pt x="3677185" y="60971"/>
                </a:lnTo>
                <a:lnTo>
                  <a:pt x="3655790" y="29241"/>
                </a:lnTo>
                <a:lnTo>
                  <a:pt x="3624060" y="7846"/>
                </a:lnTo>
                <a:lnTo>
                  <a:pt x="3585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2657854" y="2788920"/>
            <a:ext cx="4200145" cy="993140"/>
          </a:xfrm>
          <a:custGeom>
            <a:avLst/>
            <a:gdLst/>
            <a:ahLst/>
            <a:cxnLst/>
            <a:rect l="l" t="t" r="r" b="b"/>
            <a:pathLst>
              <a:path w="3685540" h="993139">
                <a:moveTo>
                  <a:pt x="0" y="99821"/>
                </a:moveTo>
                <a:lnTo>
                  <a:pt x="7846" y="60971"/>
                </a:lnTo>
                <a:lnTo>
                  <a:pt x="29241" y="29241"/>
                </a:lnTo>
                <a:lnTo>
                  <a:pt x="60971" y="7846"/>
                </a:lnTo>
                <a:lnTo>
                  <a:pt x="99821" y="0"/>
                </a:lnTo>
                <a:lnTo>
                  <a:pt x="614171" y="0"/>
                </a:lnTo>
                <a:lnTo>
                  <a:pt x="1535430" y="0"/>
                </a:lnTo>
                <a:lnTo>
                  <a:pt x="3585209" y="0"/>
                </a:lnTo>
                <a:lnTo>
                  <a:pt x="3624060" y="7846"/>
                </a:lnTo>
                <a:lnTo>
                  <a:pt x="3655790" y="29241"/>
                </a:lnTo>
                <a:lnTo>
                  <a:pt x="3677185" y="60971"/>
                </a:lnTo>
                <a:lnTo>
                  <a:pt x="3685031" y="99821"/>
                </a:lnTo>
                <a:lnTo>
                  <a:pt x="3685031" y="349376"/>
                </a:lnTo>
                <a:lnTo>
                  <a:pt x="3685031" y="499109"/>
                </a:lnTo>
                <a:lnTo>
                  <a:pt x="3677185" y="537960"/>
                </a:lnTo>
                <a:lnTo>
                  <a:pt x="3655790" y="569690"/>
                </a:lnTo>
                <a:lnTo>
                  <a:pt x="3624060" y="591085"/>
                </a:lnTo>
                <a:lnTo>
                  <a:pt x="3585209" y="598931"/>
                </a:lnTo>
                <a:lnTo>
                  <a:pt x="1535430" y="598931"/>
                </a:lnTo>
                <a:lnTo>
                  <a:pt x="502793" y="992885"/>
                </a:lnTo>
                <a:lnTo>
                  <a:pt x="614171" y="598931"/>
                </a:lnTo>
                <a:lnTo>
                  <a:pt x="99821" y="598931"/>
                </a:lnTo>
                <a:lnTo>
                  <a:pt x="60971" y="591085"/>
                </a:lnTo>
                <a:lnTo>
                  <a:pt x="29241" y="569690"/>
                </a:lnTo>
                <a:lnTo>
                  <a:pt x="7846" y="537960"/>
                </a:lnTo>
                <a:lnTo>
                  <a:pt x="0" y="499109"/>
                </a:lnTo>
                <a:lnTo>
                  <a:pt x="0" y="349376"/>
                </a:lnTo>
                <a:lnTo>
                  <a:pt x="0" y="99821"/>
                </a:lnTo>
                <a:close/>
              </a:path>
            </a:pathLst>
          </a:custGeom>
          <a:ln w="1524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 txBox="1"/>
          <p:nvPr/>
        </p:nvSpPr>
        <p:spPr>
          <a:xfrm>
            <a:off x="2805810" y="2814954"/>
            <a:ext cx="3900044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839"/>
              </a:lnSpc>
              <a:spcBef>
                <a:spcPts val="95"/>
              </a:spcBef>
            </a:pPr>
            <a:r>
              <a:rPr sz="1600" b="1" kern="0" dirty="0">
                <a:solidFill>
                  <a:srgbClr val="C00000"/>
                </a:solidFill>
                <a:latin typeface="Trebuchet MS"/>
                <a:cs typeface="Trebuchet MS"/>
              </a:rPr>
              <a:t>Business-critical systems</a:t>
            </a:r>
            <a:endParaRPr sz="1600" kern="0" dirty="0">
              <a:latin typeface="Trebuchet MS"/>
              <a:cs typeface="Trebuchet MS"/>
            </a:endParaRPr>
          </a:p>
          <a:p>
            <a:pPr algn="ctr">
              <a:lnSpc>
                <a:spcPts val="1600"/>
              </a:lnSpc>
            </a:pPr>
            <a:r>
              <a:rPr sz="1400" b="1" kern="0" dirty="0">
                <a:latin typeface="Trebuchet MS"/>
                <a:cs typeface="Trebuchet MS"/>
              </a:rPr>
              <a:t>(wrong/late decisions lead to financial losses)</a:t>
            </a:r>
            <a:endParaRPr sz="1400" kern="0" dirty="0">
              <a:latin typeface="Trebuchet MS"/>
              <a:cs typeface="Trebuchet MS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5757164" y="3860060"/>
            <a:ext cx="1897380" cy="430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200" spc="-75" dirty="0">
                <a:latin typeface="Arial"/>
                <a:cs typeface="Arial"/>
              </a:rPr>
              <a:t>Source: </a:t>
            </a:r>
            <a:r>
              <a:rPr sz="1200" u="sng" spc="-1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Oce</a:t>
            </a:r>
            <a:r>
              <a:rPr sz="1200" spc="-110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 </a:t>
            </a:r>
            <a:r>
              <a:rPr sz="1200" spc="-25" dirty="0">
                <a:latin typeface="Arial"/>
                <a:cs typeface="Arial"/>
              </a:rPr>
              <a:t>industrial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printers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ahoma"/>
                <a:cs typeface="Tahoma"/>
                <a:hlinkClick r:id="rId4"/>
              </a:rPr>
              <a:t>https://vimeo.com/119897713</a:t>
            </a:r>
            <a:endParaRPr sz="10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9418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Classes of real-time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69" name="object 9"/>
          <p:cNvSpPr txBox="1"/>
          <p:nvPr/>
        </p:nvSpPr>
        <p:spPr>
          <a:xfrm>
            <a:off x="381000" y="1206500"/>
            <a:ext cx="7904277" cy="1767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2585" indent="-194945">
              <a:lnSpc>
                <a:spcPct val="100000"/>
              </a:lnSpc>
              <a:spcBef>
                <a:spcPts val="900"/>
              </a:spcBef>
              <a:buClr>
                <a:srgbClr val="00AFEF"/>
              </a:buClr>
              <a:buSzPct val="90000"/>
              <a:buFont typeface="Arial"/>
              <a:buChar char="•"/>
              <a:tabLst>
                <a:tab pos="363855" algn="l"/>
              </a:tabLst>
            </a:pPr>
            <a:r>
              <a:rPr lang="en-US" sz="2400" b="1" spc="-85" dirty="0">
                <a:solidFill>
                  <a:srgbClr val="FF0000"/>
                </a:solidFill>
                <a:latin typeface="+mj-lt"/>
                <a:cs typeface="Trebuchet MS"/>
              </a:rPr>
              <a:t>Soft</a:t>
            </a:r>
            <a:r>
              <a:rPr lang="en-US" sz="2400" b="1" spc="-160" dirty="0">
                <a:solidFill>
                  <a:srgbClr val="FF0000"/>
                </a:solidFill>
                <a:latin typeface="+mj-lt"/>
                <a:cs typeface="Trebuchet MS"/>
              </a:rPr>
              <a:t> </a:t>
            </a:r>
            <a:r>
              <a:rPr lang="en-US" sz="2400" spc="-40" dirty="0">
                <a:solidFill>
                  <a:srgbClr val="000000"/>
                </a:solidFill>
                <a:latin typeface="+mj-lt"/>
              </a:rPr>
              <a:t>real-time</a:t>
            </a:r>
          </a:p>
          <a:p>
            <a:pPr marL="743585" marR="5080" lvl="1" indent="-190500">
              <a:lnSpc>
                <a:spcPct val="142900"/>
              </a:lnSpc>
              <a:spcBef>
                <a:spcPts val="325"/>
              </a:spcBef>
              <a:buClr>
                <a:srgbClr val="00AFEF"/>
              </a:buClr>
              <a:buSzPct val="67857"/>
              <a:buChar char="•"/>
              <a:tabLst>
                <a:tab pos="744220" algn="l"/>
                <a:tab pos="744855" algn="l"/>
              </a:tabLst>
            </a:pPr>
            <a:r>
              <a:rPr lang="en-US" dirty="0">
                <a:latin typeface="+mj-lt"/>
                <a:cs typeface="Arial"/>
              </a:rPr>
              <a:t>systems where deadlines are important but which will still function correctly if deadlines are occasionally  missed.</a:t>
            </a:r>
          </a:p>
          <a:p>
            <a:pPr>
              <a:lnSpc>
                <a:spcPct val="100000"/>
              </a:lnSpc>
            </a:pPr>
            <a:endParaRPr dirty="0">
              <a:latin typeface="+mj-lt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dirty="0">
              <a:latin typeface="+mj-lt"/>
              <a:cs typeface="Times New Roman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5000459" y="3534155"/>
            <a:ext cx="1274842" cy="775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3208020" y="4352544"/>
            <a:ext cx="2894076" cy="1536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6324600" y="3537203"/>
            <a:ext cx="2414016" cy="2414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341375" y="4352544"/>
            <a:ext cx="2660904" cy="1496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 txBox="1"/>
          <p:nvPr/>
        </p:nvSpPr>
        <p:spPr>
          <a:xfrm>
            <a:off x="1066800" y="2895600"/>
            <a:ext cx="3769678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b="1" kern="0" dirty="0">
                <a:latin typeface="Trebuchet MS"/>
                <a:cs typeface="Trebuchet MS"/>
              </a:rPr>
              <a:t>wrong/late decisions reduce user</a:t>
            </a:r>
            <a:endParaRPr kern="0" dirty="0">
              <a:latin typeface="Trebuchet MS"/>
              <a:cs typeface="Trebuchet MS"/>
            </a:endParaRPr>
          </a:p>
          <a:p>
            <a:pPr marL="67310"/>
            <a:r>
              <a:rPr b="1" kern="0" dirty="0">
                <a:latin typeface="Trebuchet MS"/>
                <a:cs typeface="Trebuchet MS"/>
              </a:rPr>
              <a:t>satisfaction or quality of service</a:t>
            </a:r>
            <a:endParaRPr kern="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2298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Classes of real-time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69" name="object 9"/>
          <p:cNvSpPr txBox="1"/>
          <p:nvPr/>
        </p:nvSpPr>
        <p:spPr>
          <a:xfrm>
            <a:off x="381000" y="1206500"/>
            <a:ext cx="7904277" cy="18036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2585" indent="-194945">
              <a:lnSpc>
                <a:spcPct val="100000"/>
              </a:lnSpc>
              <a:spcBef>
                <a:spcPts val="900"/>
              </a:spcBef>
              <a:buClr>
                <a:srgbClr val="00AFEF"/>
              </a:buClr>
              <a:buSzPct val="90000"/>
              <a:buFont typeface="Arial"/>
              <a:buChar char="•"/>
              <a:tabLst>
                <a:tab pos="363855" algn="l"/>
              </a:tabLst>
            </a:pPr>
            <a:r>
              <a:rPr lang="en-US" sz="2400" b="1" dirty="0">
                <a:solidFill>
                  <a:srgbClr val="FF0000"/>
                </a:solidFill>
                <a:latin typeface="+mj-lt"/>
                <a:cs typeface="Trebuchet MS"/>
              </a:rPr>
              <a:t>Firm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real-time</a:t>
            </a:r>
          </a:p>
          <a:p>
            <a:pPr marL="743585" lvl="1" indent="-190500">
              <a:lnSpc>
                <a:spcPct val="100000"/>
              </a:lnSpc>
              <a:spcBef>
                <a:spcPts val="1035"/>
              </a:spcBef>
              <a:buClr>
                <a:srgbClr val="00AFEF"/>
              </a:buClr>
              <a:buSzPct val="67857"/>
              <a:buChar char="•"/>
              <a:tabLst>
                <a:tab pos="744220" algn="l"/>
                <a:tab pos="744855" algn="l"/>
              </a:tabLst>
            </a:pPr>
            <a:r>
              <a:rPr lang="en-US" dirty="0">
                <a:latin typeface="+mj-lt"/>
                <a:cs typeface="Arial"/>
              </a:rPr>
              <a:t>systems which are soft real-time but in which there is no benefit from late delivery of service.</a:t>
            </a:r>
          </a:p>
          <a:p>
            <a:pPr>
              <a:lnSpc>
                <a:spcPct val="100000"/>
              </a:lnSpc>
            </a:pPr>
            <a:endParaRPr sz="2400" dirty="0">
              <a:latin typeface="+mj-lt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dirty="0">
              <a:latin typeface="+mj-lt"/>
              <a:cs typeface="Times New Roman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143255" y="3657600"/>
            <a:ext cx="3337560" cy="2052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13" name="object 8"/>
          <p:cNvSpPr/>
          <p:nvPr/>
        </p:nvSpPr>
        <p:spPr>
          <a:xfrm>
            <a:off x="338327" y="3852684"/>
            <a:ext cx="2767584" cy="1482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19" name="object 9"/>
          <p:cNvSpPr txBox="1"/>
          <p:nvPr/>
        </p:nvSpPr>
        <p:spPr>
          <a:xfrm>
            <a:off x="1176324" y="5333810"/>
            <a:ext cx="79629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kern="0" dirty="0">
                <a:latin typeface="Arial"/>
                <a:cs typeface="Arial"/>
              </a:rPr>
              <a:t>Virtual reality</a:t>
            </a:r>
            <a:endParaRPr sz="1100" kern="0">
              <a:latin typeface="Arial"/>
              <a:cs typeface="Arial"/>
            </a:endParaRPr>
          </a:p>
        </p:txBody>
      </p:sp>
      <p:sp>
        <p:nvSpPr>
          <p:cNvPr id="20" name="object 10"/>
          <p:cNvSpPr txBox="1"/>
          <p:nvPr/>
        </p:nvSpPr>
        <p:spPr>
          <a:xfrm>
            <a:off x="3748532" y="5333810"/>
            <a:ext cx="9556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kern="0" dirty="0">
                <a:latin typeface="Arial"/>
                <a:cs typeface="Arial"/>
              </a:rPr>
              <a:t>Video streaming</a:t>
            </a:r>
            <a:endParaRPr sz="1100" kern="0">
              <a:latin typeface="Arial"/>
              <a:cs typeface="Arial"/>
            </a:endParaRPr>
          </a:p>
        </p:txBody>
      </p:sp>
      <p:sp>
        <p:nvSpPr>
          <p:cNvPr id="21" name="object 11"/>
          <p:cNvSpPr/>
          <p:nvPr/>
        </p:nvSpPr>
        <p:spPr>
          <a:xfrm>
            <a:off x="3014472" y="3657600"/>
            <a:ext cx="2951988" cy="2052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22" name="object 12"/>
          <p:cNvSpPr/>
          <p:nvPr/>
        </p:nvSpPr>
        <p:spPr>
          <a:xfrm>
            <a:off x="3209544" y="3852684"/>
            <a:ext cx="2382011" cy="1482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23" name="object 13"/>
          <p:cNvSpPr/>
          <p:nvPr/>
        </p:nvSpPr>
        <p:spPr>
          <a:xfrm>
            <a:off x="6487099" y="3759720"/>
            <a:ext cx="2215297" cy="18706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24" name="object 14"/>
          <p:cNvSpPr txBox="1"/>
          <p:nvPr/>
        </p:nvSpPr>
        <p:spPr>
          <a:xfrm>
            <a:off x="6354826" y="5312169"/>
            <a:ext cx="76581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kern="0" dirty="0">
                <a:latin typeface="Arial"/>
                <a:cs typeface="Arial"/>
              </a:rPr>
              <a:t>Voice over IP</a:t>
            </a:r>
            <a:endParaRPr sz="1100" ker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828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0" grpId="0"/>
      <p:bldP spid="21" grpId="0" animBg="1"/>
      <p:bldP spid="22" grpId="0" animBg="1"/>
      <p:bldP spid="23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 example: a self-balancing device</a:t>
            </a:r>
            <a:endParaRPr lang="en-US" sz="32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69" name="object 9"/>
          <p:cNvSpPr txBox="1"/>
          <p:nvPr/>
        </p:nvSpPr>
        <p:spPr>
          <a:xfrm>
            <a:off x="381000" y="1206500"/>
            <a:ext cx="7904277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+mj-lt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dirty="0">
              <a:latin typeface="+mj-lt"/>
              <a:cs typeface="Times New Roman"/>
            </a:endParaRPr>
          </a:p>
        </p:txBody>
      </p:sp>
      <p:sp>
        <p:nvSpPr>
          <p:cNvPr id="14" name="object 40"/>
          <p:cNvSpPr txBox="1"/>
          <p:nvPr/>
        </p:nvSpPr>
        <p:spPr>
          <a:xfrm>
            <a:off x="2144077" y="1066800"/>
            <a:ext cx="6141200" cy="1220206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800" spc="-50" dirty="0">
                <a:latin typeface="Arial"/>
                <a:cs typeface="Arial"/>
              </a:rPr>
              <a:t>Inverted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pendulum</a:t>
            </a:r>
            <a:r>
              <a:rPr sz="1800" spc="-55" dirty="0" smtClean="0">
                <a:latin typeface="Arial"/>
                <a:cs typeface="Arial"/>
              </a:rPr>
              <a:t>:</a:t>
            </a:r>
            <a:endParaRPr lang="en-US" sz="1800" spc="-5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US" dirty="0">
                <a:latin typeface="Arial"/>
                <a:cs typeface="Arial"/>
                <a:hlinkClick r:id="rId5"/>
              </a:rPr>
              <a:t>http://www.st.ewi.tudelft.nl/mitra/teaching/rts/2019/files/inverted_pendulum.mp4</a:t>
            </a:r>
            <a:endParaRPr sz="1800" dirty="0">
              <a:latin typeface="Arial"/>
              <a:cs typeface="Arial"/>
            </a:endParaRPr>
          </a:p>
          <a:p>
            <a:pPr marL="201295">
              <a:lnSpc>
                <a:spcPct val="100000"/>
              </a:lnSpc>
              <a:spcBef>
                <a:spcPts val="280"/>
              </a:spcBef>
            </a:pPr>
            <a:r>
              <a:rPr sz="1600" u="heavy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https://www.youtube.com/watch?v=a4c7AwHFkT8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5"/>
          <p:cNvSpPr/>
          <p:nvPr/>
        </p:nvSpPr>
        <p:spPr>
          <a:xfrm>
            <a:off x="3953255" y="4757928"/>
            <a:ext cx="4696967" cy="1252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/>
          <p:cNvSpPr/>
          <p:nvPr/>
        </p:nvSpPr>
        <p:spPr>
          <a:xfrm>
            <a:off x="28955" y="3573780"/>
            <a:ext cx="2289048" cy="26746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"/>
          <p:cNvSpPr/>
          <p:nvPr/>
        </p:nvSpPr>
        <p:spPr>
          <a:xfrm>
            <a:off x="1706879" y="4892040"/>
            <a:ext cx="1147571" cy="11490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9"/>
          <p:cNvSpPr/>
          <p:nvPr/>
        </p:nvSpPr>
        <p:spPr>
          <a:xfrm>
            <a:off x="5309615" y="2856015"/>
            <a:ext cx="239318" cy="2378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5341397" y="2887679"/>
            <a:ext cx="126793" cy="1251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/>
          <p:cNvSpPr/>
          <p:nvPr/>
        </p:nvSpPr>
        <p:spPr>
          <a:xfrm>
            <a:off x="5336635" y="2882916"/>
            <a:ext cx="136318" cy="1347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2"/>
          <p:cNvSpPr/>
          <p:nvPr/>
        </p:nvSpPr>
        <p:spPr>
          <a:xfrm>
            <a:off x="5396484" y="2951976"/>
            <a:ext cx="617220" cy="7330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3"/>
          <p:cNvSpPr/>
          <p:nvPr/>
        </p:nvSpPr>
        <p:spPr>
          <a:xfrm>
            <a:off x="5442077" y="2996947"/>
            <a:ext cx="481330" cy="600710"/>
          </a:xfrm>
          <a:custGeom>
            <a:avLst/>
            <a:gdLst/>
            <a:ahLst/>
            <a:cxnLst/>
            <a:rect l="l" t="t" r="r" b="b"/>
            <a:pathLst>
              <a:path w="481329" h="600710">
                <a:moveTo>
                  <a:pt x="481075" y="600201"/>
                </a:moveTo>
                <a:lnTo>
                  <a:pt x="0" y="0"/>
                </a:lnTo>
              </a:path>
            </a:pathLst>
          </a:custGeom>
          <a:ln w="381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4"/>
          <p:cNvSpPr/>
          <p:nvPr/>
        </p:nvSpPr>
        <p:spPr>
          <a:xfrm>
            <a:off x="5507735" y="2755392"/>
            <a:ext cx="243814" cy="233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5"/>
          <p:cNvSpPr/>
          <p:nvPr/>
        </p:nvSpPr>
        <p:spPr>
          <a:xfrm>
            <a:off x="5538517" y="2785978"/>
            <a:ext cx="131855" cy="121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6"/>
          <p:cNvSpPr/>
          <p:nvPr/>
        </p:nvSpPr>
        <p:spPr>
          <a:xfrm>
            <a:off x="5533755" y="2781215"/>
            <a:ext cx="141380" cy="1311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5582411" y="2855989"/>
            <a:ext cx="434339" cy="8397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8"/>
          <p:cNvSpPr/>
          <p:nvPr/>
        </p:nvSpPr>
        <p:spPr>
          <a:xfrm>
            <a:off x="5627242" y="2901951"/>
            <a:ext cx="295910" cy="710565"/>
          </a:xfrm>
          <a:custGeom>
            <a:avLst/>
            <a:gdLst/>
            <a:ahLst/>
            <a:cxnLst/>
            <a:rect l="l" t="t" r="r" b="b"/>
            <a:pathLst>
              <a:path w="295910" h="710564">
                <a:moveTo>
                  <a:pt x="295656" y="710184"/>
                </a:moveTo>
                <a:lnTo>
                  <a:pt x="0" y="0"/>
                </a:lnTo>
              </a:path>
            </a:pathLst>
          </a:custGeom>
          <a:ln w="381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/>
          <p:cNvSpPr/>
          <p:nvPr/>
        </p:nvSpPr>
        <p:spPr>
          <a:xfrm>
            <a:off x="5631179" y="3602749"/>
            <a:ext cx="629386" cy="3718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0"/>
          <p:cNvSpPr/>
          <p:nvPr/>
        </p:nvSpPr>
        <p:spPr>
          <a:xfrm>
            <a:off x="5678423" y="3627120"/>
            <a:ext cx="539496" cy="2819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1"/>
          <p:cNvSpPr/>
          <p:nvPr/>
        </p:nvSpPr>
        <p:spPr>
          <a:xfrm>
            <a:off x="5678423" y="3627120"/>
            <a:ext cx="539750" cy="281940"/>
          </a:xfrm>
          <a:custGeom>
            <a:avLst/>
            <a:gdLst/>
            <a:ahLst/>
            <a:cxnLst/>
            <a:rect l="l" t="t" r="r" b="b"/>
            <a:pathLst>
              <a:path w="539750" h="281939">
                <a:moveTo>
                  <a:pt x="0" y="281939"/>
                </a:moveTo>
                <a:lnTo>
                  <a:pt x="539496" y="281939"/>
                </a:lnTo>
                <a:lnTo>
                  <a:pt x="539496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2"/>
          <p:cNvSpPr/>
          <p:nvPr/>
        </p:nvSpPr>
        <p:spPr>
          <a:xfrm>
            <a:off x="5704332" y="3809975"/>
            <a:ext cx="233172" cy="24081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3"/>
          <p:cNvSpPr/>
          <p:nvPr/>
        </p:nvSpPr>
        <p:spPr>
          <a:xfrm>
            <a:off x="5751576" y="3834384"/>
            <a:ext cx="143256" cy="1508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4"/>
          <p:cNvSpPr/>
          <p:nvPr/>
        </p:nvSpPr>
        <p:spPr>
          <a:xfrm>
            <a:off x="5747003" y="3829813"/>
            <a:ext cx="152400" cy="1600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5"/>
          <p:cNvSpPr/>
          <p:nvPr/>
        </p:nvSpPr>
        <p:spPr>
          <a:xfrm>
            <a:off x="5977128" y="3809975"/>
            <a:ext cx="231673" cy="2408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6"/>
          <p:cNvSpPr/>
          <p:nvPr/>
        </p:nvSpPr>
        <p:spPr>
          <a:xfrm>
            <a:off x="6024371" y="3834384"/>
            <a:ext cx="141731" cy="1508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7"/>
          <p:cNvSpPr/>
          <p:nvPr/>
        </p:nvSpPr>
        <p:spPr>
          <a:xfrm>
            <a:off x="6019800" y="3829813"/>
            <a:ext cx="150875" cy="1600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8"/>
          <p:cNvSpPr/>
          <p:nvPr/>
        </p:nvSpPr>
        <p:spPr>
          <a:xfrm>
            <a:off x="4664964" y="3965499"/>
            <a:ext cx="2612136" cy="1661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9"/>
          <p:cNvSpPr/>
          <p:nvPr/>
        </p:nvSpPr>
        <p:spPr>
          <a:xfrm>
            <a:off x="4712208" y="3989833"/>
            <a:ext cx="2522219" cy="762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0"/>
          <p:cNvSpPr/>
          <p:nvPr/>
        </p:nvSpPr>
        <p:spPr>
          <a:xfrm>
            <a:off x="4712208" y="3989833"/>
            <a:ext cx="2522220" cy="76200"/>
          </a:xfrm>
          <a:custGeom>
            <a:avLst/>
            <a:gdLst/>
            <a:ahLst/>
            <a:cxnLst/>
            <a:rect l="l" t="t" r="r" b="b"/>
            <a:pathLst>
              <a:path w="2522220" h="76200">
                <a:moveTo>
                  <a:pt x="0" y="76200"/>
                </a:moveTo>
                <a:lnTo>
                  <a:pt x="2522219" y="76200"/>
                </a:lnTo>
                <a:lnTo>
                  <a:pt x="2522219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1"/>
          <p:cNvSpPr/>
          <p:nvPr/>
        </p:nvSpPr>
        <p:spPr>
          <a:xfrm>
            <a:off x="5839967" y="2692908"/>
            <a:ext cx="263601" cy="2331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2"/>
          <p:cNvSpPr/>
          <p:nvPr/>
        </p:nvSpPr>
        <p:spPr>
          <a:xfrm>
            <a:off x="5870447" y="2723389"/>
            <a:ext cx="152400" cy="1219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3"/>
          <p:cNvSpPr/>
          <p:nvPr/>
        </p:nvSpPr>
        <p:spPr>
          <a:xfrm>
            <a:off x="5865876" y="2718817"/>
            <a:ext cx="161544" cy="1310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4"/>
          <p:cNvSpPr/>
          <p:nvPr/>
        </p:nvSpPr>
        <p:spPr>
          <a:xfrm>
            <a:off x="5902452" y="2801125"/>
            <a:ext cx="141732" cy="9037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5"/>
          <p:cNvSpPr/>
          <p:nvPr/>
        </p:nvSpPr>
        <p:spPr>
          <a:xfrm>
            <a:off x="5947409" y="2846070"/>
            <a:ext cx="1905" cy="782955"/>
          </a:xfrm>
          <a:custGeom>
            <a:avLst/>
            <a:gdLst/>
            <a:ahLst/>
            <a:cxnLst/>
            <a:rect l="l" t="t" r="r" b="b"/>
            <a:pathLst>
              <a:path w="1904" h="782955">
                <a:moveTo>
                  <a:pt x="1397" y="78295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6"/>
          <p:cNvSpPr/>
          <p:nvPr/>
        </p:nvSpPr>
        <p:spPr>
          <a:xfrm>
            <a:off x="6477000" y="3686557"/>
            <a:ext cx="388620" cy="147955"/>
          </a:xfrm>
          <a:custGeom>
            <a:avLst/>
            <a:gdLst/>
            <a:ahLst/>
            <a:cxnLst/>
            <a:rect l="l" t="t" r="r" b="b"/>
            <a:pathLst>
              <a:path w="388620" h="147954">
                <a:moveTo>
                  <a:pt x="314705" y="0"/>
                </a:moveTo>
                <a:lnTo>
                  <a:pt x="314705" y="36956"/>
                </a:lnTo>
                <a:lnTo>
                  <a:pt x="0" y="36956"/>
                </a:lnTo>
                <a:lnTo>
                  <a:pt x="0" y="110870"/>
                </a:lnTo>
                <a:lnTo>
                  <a:pt x="314705" y="110870"/>
                </a:lnTo>
                <a:lnTo>
                  <a:pt x="314705" y="147827"/>
                </a:lnTo>
                <a:lnTo>
                  <a:pt x="388620" y="73913"/>
                </a:lnTo>
                <a:lnTo>
                  <a:pt x="3147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7"/>
          <p:cNvSpPr/>
          <p:nvPr/>
        </p:nvSpPr>
        <p:spPr>
          <a:xfrm>
            <a:off x="6477000" y="3686557"/>
            <a:ext cx="388620" cy="147955"/>
          </a:xfrm>
          <a:custGeom>
            <a:avLst/>
            <a:gdLst/>
            <a:ahLst/>
            <a:cxnLst/>
            <a:rect l="l" t="t" r="r" b="b"/>
            <a:pathLst>
              <a:path w="388620" h="147954">
                <a:moveTo>
                  <a:pt x="0" y="36956"/>
                </a:moveTo>
                <a:lnTo>
                  <a:pt x="314705" y="36956"/>
                </a:lnTo>
                <a:lnTo>
                  <a:pt x="314705" y="0"/>
                </a:lnTo>
                <a:lnTo>
                  <a:pt x="388620" y="73913"/>
                </a:lnTo>
                <a:lnTo>
                  <a:pt x="314705" y="147827"/>
                </a:lnTo>
                <a:lnTo>
                  <a:pt x="314705" y="110870"/>
                </a:lnTo>
                <a:lnTo>
                  <a:pt x="0" y="110870"/>
                </a:lnTo>
                <a:lnTo>
                  <a:pt x="0" y="36956"/>
                </a:lnTo>
                <a:close/>
              </a:path>
            </a:pathLst>
          </a:custGeom>
          <a:ln w="9144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8"/>
          <p:cNvSpPr/>
          <p:nvPr/>
        </p:nvSpPr>
        <p:spPr>
          <a:xfrm>
            <a:off x="5074920" y="3695701"/>
            <a:ext cx="388620" cy="146685"/>
          </a:xfrm>
          <a:custGeom>
            <a:avLst/>
            <a:gdLst/>
            <a:ahLst/>
            <a:cxnLst/>
            <a:rect l="l" t="t" r="r" b="b"/>
            <a:pathLst>
              <a:path w="388620" h="146685">
                <a:moveTo>
                  <a:pt x="73151" y="0"/>
                </a:moveTo>
                <a:lnTo>
                  <a:pt x="0" y="73151"/>
                </a:lnTo>
                <a:lnTo>
                  <a:pt x="73151" y="146303"/>
                </a:lnTo>
                <a:lnTo>
                  <a:pt x="73151" y="109727"/>
                </a:lnTo>
                <a:lnTo>
                  <a:pt x="388619" y="109727"/>
                </a:lnTo>
                <a:lnTo>
                  <a:pt x="388619" y="36575"/>
                </a:lnTo>
                <a:lnTo>
                  <a:pt x="73151" y="36575"/>
                </a:lnTo>
                <a:lnTo>
                  <a:pt x="73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39"/>
          <p:cNvSpPr/>
          <p:nvPr/>
        </p:nvSpPr>
        <p:spPr>
          <a:xfrm>
            <a:off x="5074920" y="3695701"/>
            <a:ext cx="388620" cy="146685"/>
          </a:xfrm>
          <a:custGeom>
            <a:avLst/>
            <a:gdLst/>
            <a:ahLst/>
            <a:cxnLst/>
            <a:rect l="l" t="t" r="r" b="b"/>
            <a:pathLst>
              <a:path w="388620" h="146685">
                <a:moveTo>
                  <a:pt x="388619" y="109727"/>
                </a:moveTo>
                <a:lnTo>
                  <a:pt x="73151" y="109727"/>
                </a:lnTo>
                <a:lnTo>
                  <a:pt x="73151" y="146303"/>
                </a:lnTo>
                <a:lnTo>
                  <a:pt x="0" y="73151"/>
                </a:lnTo>
                <a:lnTo>
                  <a:pt x="73151" y="0"/>
                </a:lnTo>
                <a:lnTo>
                  <a:pt x="73151" y="36575"/>
                </a:lnTo>
                <a:lnTo>
                  <a:pt x="388619" y="36575"/>
                </a:lnTo>
                <a:lnTo>
                  <a:pt x="388619" y="109727"/>
                </a:lnTo>
                <a:close/>
              </a:path>
            </a:pathLst>
          </a:custGeom>
          <a:ln w="9144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1"/>
          <p:cNvSpPr/>
          <p:nvPr/>
        </p:nvSpPr>
        <p:spPr>
          <a:xfrm>
            <a:off x="1941576" y="2494789"/>
            <a:ext cx="3058668" cy="19537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2"/>
          <p:cNvSpPr/>
          <p:nvPr/>
        </p:nvSpPr>
        <p:spPr>
          <a:xfrm>
            <a:off x="2136648" y="2689860"/>
            <a:ext cx="2488692" cy="13837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43"/>
          <p:cNvSpPr/>
          <p:nvPr/>
        </p:nvSpPr>
        <p:spPr>
          <a:xfrm>
            <a:off x="6804025" y="2598420"/>
            <a:ext cx="2122170" cy="840105"/>
          </a:xfrm>
          <a:custGeom>
            <a:avLst/>
            <a:gdLst/>
            <a:ahLst/>
            <a:cxnLst/>
            <a:rect l="l" t="t" r="r" b="b"/>
            <a:pathLst>
              <a:path w="2122170" h="840105">
                <a:moveTo>
                  <a:pt x="578230" y="139953"/>
                </a:moveTo>
                <a:lnTo>
                  <a:pt x="585361" y="95699"/>
                </a:lnTo>
                <a:lnTo>
                  <a:pt x="605220" y="57278"/>
                </a:lnTo>
                <a:lnTo>
                  <a:pt x="635509" y="26989"/>
                </a:lnTo>
                <a:lnTo>
                  <a:pt x="673930" y="7130"/>
                </a:lnTo>
                <a:lnTo>
                  <a:pt x="718184" y="0"/>
                </a:lnTo>
                <a:lnTo>
                  <a:pt x="835532" y="0"/>
                </a:lnTo>
                <a:lnTo>
                  <a:pt x="1221485" y="0"/>
                </a:lnTo>
                <a:lnTo>
                  <a:pt x="1982089" y="0"/>
                </a:lnTo>
                <a:lnTo>
                  <a:pt x="2026343" y="7130"/>
                </a:lnTo>
                <a:lnTo>
                  <a:pt x="2064764" y="26989"/>
                </a:lnTo>
                <a:lnTo>
                  <a:pt x="2095053" y="57278"/>
                </a:lnTo>
                <a:lnTo>
                  <a:pt x="2114912" y="95699"/>
                </a:lnTo>
                <a:lnTo>
                  <a:pt x="2122043" y="139953"/>
                </a:lnTo>
                <a:lnTo>
                  <a:pt x="2122043" y="489838"/>
                </a:lnTo>
                <a:lnTo>
                  <a:pt x="2122043" y="699769"/>
                </a:lnTo>
                <a:lnTo>
                  <a:pt x="2114912" y="744024"/>
                </a:lnTo>
                <a:lnTo>
                  <a:pt x="2095053" y="782445"/>
                </a:lnTo>
                <a:lnTo>
                  <a:pt x="2064764" y="812734"/>
                </a:lnTo>
                <a:lnTo>
                  <a:pt x="2026343" y="832593"/>
                </a:lnTo>
                <a:lnTo>
                  <a:pt x="1982089" y="839724"/>
                </a:lnTo>
                <a:lnTo>
                  <a:pt x="1221485" y="839724"/>
                </a:lnTo>
                <a:lnTo>
                  <a:pt x="835532" y="839724"/>
                </a:lnTo>
                <a:lnTo>
                  <a:pt x="718184" y="839724"/>
                </a:lnTo>
                <a:lnTo>
                  <a:pt x="673930" y="832593"/>
                </a:lnTo>
                <a:lnTo>
                  <a:pt x="635509" y="812734"/>
                </a:lnTo>
                <a:lnTo>
                  <a:pt x="605220" y="782445"/>
                </a:lnTo>
                <a:lnTo>
                  <a:pt x="585361" y="744024"/>
                </a:lnTo>
                <a:lnTo>
                  <a:pt x="578230" y="699769"/>
                </a:lnTo>
                <a:lnTo>
                  <a:pt x="0" y="494029"/>
                </a:lnTo>
                <a:lnTo>
                  <a:pt x="578230" y="489838"/>
                </a:lnTo>
                <a:lnTo>
                  <a:pt x="578230" y="139953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44"/>
          <p:cNvSpPr txBox="1"/>
          <p:nvPr/>
        </p:nvSpPr>
        <p:spPr>
          <a:xfrm>
            <a:off x="7571993" y="2635758"/>
            <a:ext cx="1165860" cy="7080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-2540" algn="ctr">
              <a:lnSpc>
                <a:spcPts val="1730"/>
              </a:lnSpc>
              <a:spcBef>
                <a:spcPts val="310"/>
              </a:spcBef>
            </a:pPr>
            <a:r>
              <a:rPr sz="1600" b="1" spc="-100" dirty="0">
                <a:solidFill>
                  <a:srgbClr val="C00000"/>
                </a:solidFill>
                <a:latin typeface="Trebuchet MS"/>
                <a:cs typeface="Trebuchet MS"/>
              </a:rPr>
              <a:t>Timeliness </a:t>
            </a:r>
            <a:r>
              <a:rPr sz="1600" b="1" spc="-70" dirty="0">
                <a:solidFill>
                  <a:srgbClr val="C00000"/>
                </a:solidFill>
                <a:latin typeface="Trebuchet MS"/>
                <a:cs typeface="Trebuchet MS"/>
              </a:rPr>
              <a:t>is  </a:t>
            </a:r>
            <a:r>
              <a:rPr sz="1600" b="1" spc="-85" dirty="0">
                <a:solidFill>
                  <a:srgbClr val="C00000"/>
                </a:solidFill>
                <a:latin typeface="Trebuchet MS"/>
                <a:cs typeface="Trebuchet MS"/>
              </a:rPr>
              <a:t>important</a:t>
            </a:r>
            <a:r>
              <a:rPr sz="1600" b="1" spc="-1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b="1" spc="-95" dirty="0">
                <a:solidFill>
                  <a:srgbClr val="C00000"/>
                </a:solidFill>
                <a:latin typeface="Trebuchet MS"/>
                <a:cs typeface="Trebuchet MS"/>
              </a:rPr>
              <a:t>for  </a:t>
            </a:r>
            <a:r>
              <a:rPr sz="1600" b="1" spc="-85" dirty="0">
                <a:solidFill>
                  <a:srgbClr val="C00000"/>
                </a:solidFill>
                <a:latin typeface="Trebuchet MS"/>
                <a:cs typeface="Trebuchet MS"/>
              </a:rPr>
              <a:t>stability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9" name="object 45"/>
          <p:cNvSpPr/>
          <p:nvPr/>
        </p:nvSpPr>
        <p:spPr>
          <a:xfrm>
            <a:off x="118871" y="2176273"/>
            <a:ext cx="1981200" cy="802005"/>
          </a:xfrm>
          <a:custGeom>
            <a:avLst/>
            <a:gdLst/>
            <a:ahLst/>
            <a:cxnLst/>
            <a:rect l="l" t="t" r="r" b="b"/>
            <a:pathLst>
              <a:path w="1981200" h="802005">
                <a:moveTo>
                  <a:pt x="1545844" y="0"/>
                </a:moveTo>
                <a:lnTo>
                  <a:pt x="133604" y="0"/>
                </a:lnTo>
                <a:lnTo>
                  <a:pt x="91374" y="6811"/>
                </a:lnTo>
                <a:lnTo>
                  <a:pt x="54699" y="25777"/>
                </a:lnTo>
                <a:lnTo>
                  <a:pt x="25777" y="54699"/>
                </a:lnTo>
                <a:lnTo>
                  <a:pt x="6811" y="91374"/>
                </a:lnTo>
                <a:lnTo>
                  <a:pt x="0" y="133603"/>
                </a:lnTo>
                <a:lnTo>
                  <a:pt x="0" y="668019"/>
                </a:lnTo>
                <a:lnTo>
                  <a:pt x="6811" y="710249"/>
                </a:lnTo>
                <a:lnTo>
                  <a:pt x="25777" y="746924"/>
                </a:lnTo>
                <a:lnTo>
                  <a:pt x="54699" y="775846"/>
                </a:lnTo>
                <a:lnTo>
                  <a:pt x="91374" y="794812"/>
                </a:lnTo>
                <a:lnTo>
                  <a:pt x="133604" y="801624"/>
                </a:lnTo>
                <a:lnTo>
                  <a:pt x="1545844" y="801624"/>
                </a:lnTo>
                <a:lnTo>
                  <a:pt x="1588073" y="794812"/>
                </a:lnTo>
                <a:lnTo>
                  <a:pt x="1624748" y="775846"/>
                </a:lnTo>
                <a:lnTo>
                  <a:pt x="1653670" y="746924"/>
                </a:lnTo>
                <a:lnTo>
                  <a:pt x="1672636" y="710249"/>
                </a:lnTo>
                <a:lnTo>
                  <a:pt x="1679448" y="668019"/>
                </a:lnTo>
                <a:lnTo>
                  <a:pt x="1947182" y="668019"/>
                </a:lnTo>
                <a:lnTo>
                  <a:pt x="1679448" y="467613"/>
                </a:lnTo>
                <a:lnTo>
                  <a:pt x="1679448" y="133603"/>
                </a:lnTo>
                <a:lnTo>
                  <a:pt x="1672636" y="91374"/>
                </a:lnTo>
                <a:lnTo>
                  <a:pt x="1653670" y="54699"/>
                </a:lnTo>
                <a:lnTo>
                  <a:pt x="1624748" y="25777"/>
                </a:lnTo>
                <a:lnTo>
                  <a:pt x="1588073" y="6811"/>
                </a:lnTo>
                <a:lnTo>
                  <a:pt x="1545844" y="0"/>
                </a:lnTo>
                <a:close/>
              </a:path>
              <a:path w="1981200" h="802005">
                <a:moveTo>
                  <a:pt x="1947182" y="668019"/>
                </a:moveTo>
                <a:lnTo>
                  <a:pt x="1679448" y="668019"/>
                </a:lnTo>
                <a:lnTo>
                  <a:pt x="1980946" y="693292"/>
                </a:lnTo>
                <a:lnTo>
                  <a:pt x="1947182" y="668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6"/>
          <p:cNvSpPr/>
          <p:nvPr/>
        </p:nvSpPr>
        <p:spPr>
          <a:xfrm>
            <a:off x="118871" y="2176273"/>
            <a:ext cx="1981200" cy="802005"/>
          </a:xfrm>
          <a:custGeom>
            <a:avLst/>
            <a:gdLst/>
            <a:ahLst/>
            <a:cxnLst/>
            <a:rect l="l" t="t" r="r" b="b"/>
            <a:pathLst>
              <a:path w="1981200" h="802005">
                <a:moveTo>
                  <a:pt x="0" y="133603"/>
                </a:moveTo>
                <a:lnTo>
                  <a:pt x="6811" y="91374"/>
                </a:lnTo>
                <a:lnTo>
                  <a:pt x="25777" y="54699"/>
                </a:lnTo>
                <a:lnTo>
                  <a:pt x="54699" y="25777"/>
                </a:lnTo>
                <a:lnTo>
                  <a:pt x="91374" y="6811"/>
                </a:lnTo>
                <a:lnTo>
                  <a:pt x="133604" y="0"/>
                </a:lnTo>
                <a:lnTo>
                  <a:pt x="979678" y="0"/>
                </a:lnTo>
                <a:lnTo>
                  <a:pt x="1399540" y="0"/>
                </a:lnTo>
                <a:lnTo>
                  <a:pt x="1545844" y="0"/>
                </a:lnTo>
                <a:lnTo>
                  <a:pt x="1588073" y="6811"/>
                </a:lnTo>
                <a:lnTo>
                  <a:pt x="1624748" y="25777"/>
                </a:lnTo>
                <a:lnTo>
                  <a:pt x="1653670" y="54699"/>
                </a:lnTo>
                <a:lnTo>
                  <a:pt x="1672636" y="91374"/>
                </a:lnTo>
                <a:lnTo>
                  <a:pt x="1679448" y="133603"/>
                </a:lnTo>
                <a:lnTo>
                  <a:pt x="1679448" y="467613"/>
                </a:lnTo>
                <a:lnTo>
                  <a:pt x="1980946" y="693292"/>
                </a:lnTo>
                <a:lnTo>
                  <a:pt x="1679448" y="668019"/>
                </a:lnTo>
                <a:lnTo>
                  <a:pt x="1672636" y="710249"/>
                </a:lnTo>
                <a:lnTo>
                  <a:pt x="1653670" y="746924"/>
                </a:lnTo>
                <a:lnTo>
                  <a:pt x="1624748" y="775846"/>
                </a:lnTo>
                <a:lnTo>
                  <a:pt x="1588073" y="794812"/>
                </a:lnTo>
                <a:lnTo>
                  <a:pt x="1545844" y="801624"/>
                </a:lnTo>
                <a:lnTo>
                  <a:pt x="1399540" y="801624"/>
                </a:lnTo>
                <a:lnTo>
                  <a:pt x="979678" y="801624"/>
                </a:lnTo>
                <a:lnTo>
                  <a:pt x="133604" y="801624"/>
                </a:lnTo>
                <a:lnTo>
                  <a:pt x="91374" y="794812"/>
                </a:lnTo>
                <a:lnTo>
                  <a:pt x="54699" y="775846"/>
                </a:lnTo>
                <a:lnTo>
                  <a:pt x="25777" y="746924"/>
                </a:lnTo>
                <a:lnTo>
                  <a:pt x="6811" y="710249"/>
                </a:lnTo>
                <a:lnTo>
                  <a:pt x="0" y="668019"/>
                </a:lnTo>
                <a:lnTo>
                  <a:pt x="0" y="467613"/>
                </a:lnTo>
                <a:lnTo>
                  <a:pt x="0" y="133603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47"/>
          <p:cNvSpPr txBox="1"/>
          <p:nvPr/>
        </p:nvSpPr>
        <p:spPr>
          <a:xfrm>
            <a:off x="392379" y="2212341"/>
            <a:ext cx="1130300" cy="7080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065" marR="5080" algn="ctr">
              <a:lnSpc>
                <a:spcPts val="1730"/>
              </a:lnSpc>
              <a:spcBef>
                <a:spcPts val="310"/>
              </a:spcBef>
            </a:pPr>
            <a:r>
              <a:rPr sz="1600" b="1" spc="-60" dirty="0">
                <a:solidFill>
                  <a:srgbClr val="C00000"/>
                </a:solidFill>
                <a:latin typeface="Trebuchet MS"/>
                <a:cs typeface="Trebuchet MS"/>
              </a:rPr>
              <a:t>What </a:t>
            </a:r>
            <a:r>
              <a:rPr sz="1600" b="1" spc="-100" dirty="0">
                <a:solidFill>
                  <a:srgbClr val="C00000"/>
                </a:solidFill>
                <a:latin typeface="Trebuchet MS"/>
                <a:cs typeface="Trebuchet MS"/>
              </a:rPr>
              <a:t>type</a:t>
            </a:r>
            <a:r>
              <a:rPr sz="1600" b="1" spc="-23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b="1" spc="-70" dirty="0">
                <a:solidFill>
                  <a:srgbClr val="C00000"/>
                </a:solidFill>
                <a:latin typeface="Trebuchet MS"/>
                <a:cs typeface="Trebuchet MS"/>
              </a:rPr>
              <a:t>of  </a:t>
            </a:r>
            <a:r>
              <a:rPr sz="1600" b="1" spc="-95" dirty="0">
                <a:solidFill>
                  <a:srgbClr val="C00000"/>
                </a:solidFill>
                <a:latin typeface="Trebuchet MS"/>
                <a:cs typeface="Trebuchet MS"/>
              </a:rPr>
              <a:t>real-time  </a:t>
            </a:r>
            <a:r>
              <a:rPr sz="1600" b="1" spc="-90" dirty="0">
                <a:solidFill>
                  <a:srgbClr val="C00000"/>
                </a:solidFill>
                <a:latin typeface="Trebuchet MS"/>
                <a:cs typeface="Trebuchet MS"/>
              </a:rPr>
              <a:t>systems </a:t>
            </a:r>
            <a:r>
              <a:rPr sz="1600" b="1" spc="-70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600" b="1" spc="-23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C00000"/>
                </a:solidFill>
                <a:latin typeface="Trebuchet MS"/>
                <a:cs typeface="Trebuchet MS"/>
              </a:rPr>
              <a:t>it?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62" name="object 48"/>
          <p:cNvSpPr/>
          <p:nvPr/>
        </p:nvSpPr>
        <p:spPr>
          <a:xfrm>
            <a:off x="1489328" y="4285489"/>
            <a:ext cx="2186940" cy="848994"/>
          </a:xfrm>
          <a:custGeom>
            <a:avLst/>
            <a:gdLst/>
            <a:ahLst/>
            <a:cxnLst/>
            <a:rect l="l" t="t" r="r" b="b"/>
            <a:pathLst>
              <a:path w="2186940" h="848995">
                <a:moveTo>
                  <a:pt x="1229106" y="612648"/>
                </a:moveTo>
                <a:lnTo>
                  <a:pt x="818769" y="612648"/>
                </a:lnTo>
                <a:lnTo>
                  <a:pt x="0" y="848741"/>
                </a:lnTo>
                <a:lnTo>
                  <a:pt x="1229106" y="612648"/>
                </a:lnTo>
                <a:close/>
              </a:path>
              <a:path w="2186940" h="848995">
                <a:moveTo>
                  <a:pt x="2084451" y="0"/>
                </a:moveTo>
                <a:lnTo>
                  <a:pt x="647319" y="0"/>
                </a:lnTo>
                <a:lnTo>
                  <a:pt x="607575" y="8024"/>
                </a:lnTo>
                <a:lnTo>
                  <a:pt x="575119" y="29908"/>
                </a:lnTo>
                <a:lnTo>
                  <a:pt x="553235" y="62364"/>
                </a:lnTo>
                <a:lnTo>
                  <a:pt x="545210" y="102108"/>
                </a:lnTo>
                <a:lnTo>
                  <a:pt x="545210" y="510540"/>
                </a:lnTo>
                <a:lnTo>
                  <a:pt x="553235" y="550283"/>
                </a:lnTo>
                <a:lnTo>
                  <a:pt x="575119" y="582739"/>
                </a:lnTo>
                <a:lnTo>
                  <a:pt x="607575" y="604623"/>
                </a:lnTo>
                <a:lnTo>
                  <a:pt x="647319" y="612648"/>
                </a:lnTo>
                <a:lnTo>
                  <a:pt x="2084451" y="612648"/>
                </a:lnTo>
                <a:lnTo>
                  <a:pt x="2124194" y="604623"/>
                </a:lnTo>
                <a:lnTo>
                  <a:pt x="2156650" y="582739"/>
                </a:lnTo>
                <a:lnTo>
                  <a:pt x="2178534" y="550283"/>
                </a:lnTo>
                <a:lnTo>
                  <a:pt x="2186559" y="510540"/>
                </a:lnTo>
                <a:lnTo>
                  <a:pt x="2186559" y="102108"/>
                </a:lnTo>
                <a:lnTo>
                  <a:pt x="2178534" y="62364"/>
                </a:lnTo>
                <a:lnTo>
                  <a:pt x="2156650" y="29908"/>
                </a:lnTo>
                <a:lnTo>
                  <a:pt x="2124194" y="8024"/>
                </a:lnTo>
                <a:lnTo>
                  <a:pt x="20844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49"/>
          <p:cNvSpPr/>
          <p:nvPr/>
        </p:nvSpPr>
        <p:spPr>
          <a:xfrm>
            <a:off x="1489328" y="4285489"/>
            <a:ext cx="2186940" cy="848994"/>
          </a:xfrm>
          <a:custGeom>
            <a:avLst/>
            <a:gdLst/>
            <a:ahLst/>
            <a:cxnLst/>
            <a:rect l="l" t="t" r="r" b="b"/>
            <a:pathLst>
              <a:path w="2186940" h="848995">
                <a:moveTo>
                  <a:pt x="545210" y="102108"/>
                </a:moveTo>
                <a:lnTo>
                  <a:pt x="553235" y="62364"/>
                </a:lnTo>
                <a:lnTo>
                  <a:pt x="575119" y="29908"/>
                </a:lnTo>
                <a:lnTo>
                  <a:pt x="607575" y="8024"/>
                </a:lnTo>
                <a:lnTo>
                  <a:pt x="647319" y="0"/>
                </a:lnTo>
                <a:lnTo>
                  <a:pt x="818769" y="0"/>
                </a:lnTo>
                <a:lnTo>
                  <a:pt x="1229106" y="0"/>
                </a:lnTo>
                <a:lnTo>
                  <a:pt x="2084451" y="0"/>
                </a:lnTo>
                <a:lnTo>
                  <a:pt x="2124194" y="8024"/>
                </a:lnTo>
                <a:lnTo>
                  <a:pt x="2156650" y="29908"/>
                </a:lnTo>
                <a:lnTo>
                  <a:pt x="2178534" y="62364"/>
                </a:lnTo>
                <a:lnTo>
                  <a:pt x="2186559" y="102108"/>
                </a:lnTo>
                <a:lnTo>
                  <a:pt x="2186559" y="357378"/>
                </a:lnTo>
                <a:lnTo>
                  <a:pt x="2186559" y="510540"/>
                </a:lnTo>
                <a:lnTo>
                  <a:pt x="2178534" y="550283"/>
                </a:lnTo>
                <a:lnTo>
                  <a:pt x="2156650" y="582739"/>
                </a:lnTo>
                <a:lnTo>
                  <a:pt x="2124194" y="604623"/>
                </a:lnTo>
                <a:lnTo>
                  <a:pt x="2084451" y="612648"/>
                </a:lnTo>
                <a:lnTo>
                  <a:pt x="1229106" y="612648"/>
                </a:lnTo>
                <a:lnTo>
                  <a:pt x="0" y="848741"/>
                </a:lnTo>
                <a:lnTo>
                  <a:pt x="818769" y="612648"/>
                </a:lnTo>
                <a:lnTo>
                  <a:pt x="647319" y="612648"/>
                </a:lnTo>
                <a:lnTo>
                  <a:pt x="607575" y="604623"/>
                </a:lnTo>
                <a:lnTo>
                  <a:pt x="575119" y="582739"/>
                </a:lnTo>
                <a:lnTo>
                  <a:pt x="553235" y="550283"/>
                </a:lnTo>
                <a:lnTo>
                  <a:pt x="545210" y="510540"/>
                </a:lnTo>
                <a:lnTo>
                  <a:pt x="545210" y="357378"/>
                </a:lnTo>
                <a:lnTo>
                  <a:pt x="545210" y="102108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0"/>
          <p:cNvSpPr txBox="1"/>
          <p:nvPr/>
        </p:nvSpPr>
        <p:spPr>
          <a:xfrm>
            <a:off x="2198370" y="4313302"/>
            <a:ext cx="131318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449580" marR="5080" indent="-437515">
              <a:lnSpc>
                <a:spcPts val="1730"/>
              </a:lnSpc>
              <a:spcBef>
                <a:spcPts val="310"/>
              </a:spcBef>
            </a:pPr>
            <a:r>
              <a:rPr sz="1600" b="1" spc="-65" dirty="0">
                <a:solidFill>
                  <a:srgbClr val="C00000"/>
                </a:solidFill>
                <a:latin typeface="Trebuchet MS"/>
                <a:cs typeface="Trebuchet MS"/>
              </a:rPr>
              <a:t>How </a:t>
            </a:r>
            <a:r>
              <a:rPr sz="1600" b="1" spc="-75" dirty="0">
                <a:solidFill>
                  <a:srgbClr val="C00000"/>
                </a:solidFill>
                <a:latin typeface="Trebuchet MS"/>
                <a:cs typeface="Trebuchet MS"/>
              </a:rPr>
              <a:t>about</a:t>
            </a:r>
            <a:r>
              <a:rPr sz="1600" b="1" spc="-2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b="1" spc="-85" dirty="0">
                <a:solidFill>
                  <a:srgbClr val="C00000"/>
                </a:solidFill>
                <a:latin typeface="Trebuchet MS"/>
                <a:cs typeface="Trebuchet MS"/>
              </a:rPr>
              <a:t>this  </a:t>
            </a:r>
            <a:r>
              <a:rPr sz="1600" b="1" spc="-60" dirty="0">
                <a:solidFill>
                  <a:srgbClr val="C00000"/>
                </a:solidFill>
                <a:latin typeface="Trebuchet MS"/>
                <a:cs typeface="Trebuchet MS"/>
              </a:rPr>
              <a:t>one?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4" name="inverted_pendulum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462087" y="1757173"/>
            <a:ext cx="57912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102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Closer Look</a:t>
            </a:r>
            <a:endParaRPr lang="en-US" sz="32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25" name="object 6"/>
          <p:cNvSpPr/>
          <p:nvPr/>
        </p:nvSpPr>
        <p:spPr>
          <a:xfrm>
            <a:off x="575818" y="5202173"/>
            <a:ext cx="127000" cy="456565"/>
          </a:xfrm>
          <a:custGeom>
            <a:avLst/>
            <a:gdLst/>
            <a:ahLst/>
            <a:cxnLst/>
            <a:rect l="l" t="t" r="r" b="b"/>
            <a:pathLst>
              <a:path w="127000" h="456564">
                <a:moveTo>
                  <a:pt x="73405" y="114300"/>
                </a:moveTo>
                <a:lnTo>
                  <a:pt x="53593" y="114300"/>
                </a:lnTo>
                <a:lnTo>
                  <a:pt x="53593" y="456438"/>
                </a:lnTo>
                <a:lnTo>
                  <a:pt x="73405" y="456438"/>
                </a:lnTo>
                <a:lnTo>
                  <a:pt x="73405" y="114300"/>
                </a:lnTo>
                <a:close/>
              </a:path>
              <a:path w="127000" h="456564">
                <a:moveTo>
                  <a:pt x="63500" y="0"/>
                </a:moveTo>
                <a:lnTo>
                  <a:pt x="0" y="127000"/>
                </a:lnTo>
                <a:lnTo>
                  <a:pt x="53593" y="127000"/>
                </a:lnTo>
                <a:lnTo>
                  <a:pt x="53593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56564">
                <a:moveTo>
                  <a:pt x="120650" y="114300"/>
                </a:moveTo>
                <a:lnTo>
                  <a:pt x="73405" y="114300"/>
                </a:lnTo>
                <a:lnTo>
                  <a:pt x="73405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7"/>
          <p:cNvSpPr/>
          <p:nvPr/>
        </p:nvSpPr>
        <p:spPr>
          <a:xfrm>
            <a:off x="249936" y="4171188"/>
            <a:ext cx="1286510" cy="977265"/>
          </a:xfrm>
          <a:custGeom>
            <a:avLst/>
            <a:gdLst/>
            <a:ahLst/>
            <a:cxnLst/>
            <a:rect l="l" t="t" r="r" b="b"/>
            <a:pathLst>
              <a:path w="1286510" h="977264">
                <a:moveTo>
                  <a:pt x="0" y="88137"/>
                </a:moveTo>
                <a:lnTo>
                  <a:pt x="6926" y="53846"/>
                </a:lnTo>
                <a:lnTo>
                  <a:pt x="25814" y="25828"/>
                </a:lnTo>
                <a:lnTo>
                  <a:pt x="53829" y="6931"/>
                </a:lnTo>
                <a:lnTo>
                  <a:pt x="88138" y="0"/>
                </a:lnTo>
                <a:lnTo>
                  <a:pt x="214376" y="0"/>
                </a:lnTo>
                <a:lnTo>
                  <a:pt x="535940" y="0"/>
                </a:lnTo>
                <a:lnTo>
                  <a:pt x="1198118" y="0"/>
                </a:lnTo>
                <a:lnTo>
                  <a:pt x="1232409" y="6931"/>
                </a:lnTo>
                <a:lnTo>
                  <a:pt x="1260427" y="25828"/>
                </a:lnTo>
                <a:lnTo>
                  <a:pt x="1279324" y="53846"/>
                </a:lnTo>
                <a:lnTo>
                  <a:pt x="1286256" y="88137"/>
                </a:lnTo>
                <a:lnTo>
                  <a:pt x="1286256" y="308482"/>
                </a:lnTo>
                <a:lnTo>
                  <a:pt x="1286256" y="440689"/>
                </a:lnTo>
                <a:lnTo>
                  <a:pt x="1279324" y="474981"/>
                </a:lnTo>
                <a:lnTo>
                  <a:pt x="1260427" y="502999"/>
                </a:lnTo>
                <a:lnTo>
                  <a:pt x="1232409" y="521896"/>
                </a:lnTo>
                <a:lnTo>
                  <a:pt x="1198118" y="528828"/>
                </a:lnTo>
                <a:lnTo>
                  <a:pt x="535940" y="528828"/>
                </a:lnTo>
                <a:lnTo>
                  <a:pt x="372960" y="977138"/>
                </a:lnTo>
                <a:lnTo>
                  <a:pt x="214376" y="528828"/>
                </a:lnTo>
                <a:lnTo>
                  <a:pt x="88138" y="528828"/>
                </a:lnTo>
                <a:lnTo>
                  <a:pt x="53829" y="521896"/>
                </a:lnTo>
                <a:lnTo>
                  <a:pt x="25814" y="502999"/>
                </a:lnTo>
                <a:lnTo>
                  <a:pt x="6926" y="474981"/>
                </a:lnTo>
                <a:lnTo>
                  <a:pt x="0" y="440689"/>
                </a:lnTo>
                <a:lnTo>
                  <a:pt x="0" y="308482"/>
                </a:lnTo>
                <a:lnTo>
                  <a:pt x="0" y="88137"/>
                </a:lnTo>
                <a:close/>
              </a:path>
            </a:pathLst>
          </a:custGeom>
          <a:ln w="12192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8"/>
          <p:cNvSpPr txBox="1"/>
          <p:nvPr/>
        </p:nvSpPr>
        <p:spPr>
          <a:xfrm>
            <a:off x="354584" y="4222495"/>
            <a:ext cx="10172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sz="1200" spc="-25" dirty="0">
                <a:solidFill>
                  <a:srgbClr val="C00000"/>
                </a:solidFill>
                <a:latin typeface="Arial"/>
                <a:cs typeface="Arial"/>
              </a:rPr>
              <a:t>control</a:t>
            </a:r>
            <a:r>
              <a:rPr sz="1200" spc="-1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spc="-55" dirty="0">
                <a:solidFill>
                  <a:srgbClr val="C00000"/>
                </a:solidFill>
                <a:latin typeface="Arial"/>
                <a:cs typeface="Arial"/>
              </a:rPr>
              <a:t>task  </a:t>
            </a:r>
            <a:r>
              <a:rPr sz="1200" spc="-65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1200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C00000"/>
                </a:solidFill>
                <a:latin typeface="Arial"/>
                <a:cs typeface="Arial"/>
              </a:rPr>
              <a:t>activated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8" name="object 9"/>
          <p:cNvSpPr/>
          <p:nvPr/>
        </p:nvSpPr>
        <p:spPr>
          <a:xfrm>
            <a:off x="330708" y="5618988"/>
            <a:ext cx="5328920" cy="76200"/>
          </a:xfrm>
          <a:custGeom>
            <a:avLst/>
            <a:gdLst/>
            <a:ahLst/>
            <a:cxnLst/>
            <a:rect l="l" t="t" r="r" b="b"/>
            <a:pathLst>
              <a:path w="5328920" h="76200">
                <a:moveTo>
                  <a:pt x="5252720" y="0"/>
                </a:moveTo>
                <a:lnTo>
                  <a:pt x="5252720" y="76200"/>
                </a:lnTo>
                <a:lnTo>
                  <a:pt x="5313679" y="45720"/>
                </a:lnTo>
                <a:lnTo>
                  <a:pt x="5265546" y="45720"/>
                </a:lnTo>
                <a:lnTo>
                  <a:pt x="5265546" y="30480"/>
                </a:lnTo>
                <a:lnTo>
                  <a:pt x="5313680" y="30480"/>
                </a:lnTo>
                <a:lnTo>
                  <a:pt x="5252720" y="0"/>
                </a:lnTo>
                <a:close/>
              </a:path>
              <a:path w="5328920" h="76200">
                <a:moveTo>
                  <a:pt x="5252720" y="30480"/>
                </a:moveTo>
                <a:lnTo>
                  <a:pt x="0" y="30480"/>
                </a:lnTo>
                <a:lnTo>
                  <a:pt x="0" y="45720"/>
                </a:lnTo>
                <a:lnTo>
                  <a:pt x="5252720" y="45720"/>
                </a:lnTo>
                <a:lnTo>
                  <a:pt x="5252720" y="30480"/>
                </a:lnTo>
                <a:close/>
              </a:path>
              <a:path w="5328920" h="76200">
                <a:moveTo>
                  <a:pt x="5313680" y="30480"/>
                </a:moveTo>
                <a:lnTo>
                  <a:pt x="5265546" y="30480"/>
                </a:lnTo>
                <a:lnTo>
                  <a:pt x="5265546" y="45720"/>
                </a:lnTo>
                <a:lnTo>
                  <a:pt x="5313679" y="45720"/>
                </a:lnTo>
                <a:lnTo>
                  <a:pt x="5328920" y="38100"/>
                </a:lnTo>
                <a:lnTo>
                  <a:pt x="5313680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0"/>
          <p:cNvSpPr txBox="1"/>
          <p:nvPr/>
        </p:nvSpPr>
        <p:spPr>
          <a:xfrm>
            <a:off x="5220970" y="5679744"/>
            <a:ext cx="403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latin typeface="Arial"/>
                <a:cs typeface="Arial"/>
              </a:rPr>
              <a:t>t</a:t>
            </a:r>
            <a:r>
              <a:rPr sz="1600" spc="10" dirty="0">
                <a:latin typeface="Arial"/>
                <a:cs typeface="Arial"/>
              </a:rPr>
              <a:t>i</a:t>
            </a:r>
            <a:r>
              <a:rPr sz="1600" spc="-80" dirty="0">
                <a:latin typeface="Arial"/>
                <a:cs typeface="Arial"/>
              </a:rPr>
              <a:t>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0" name="object 11"/>
          <p:cNvSpPr/>
          <p:nvPr/>
        </p:nvSpPr>
        <p:spPr>
          <a:xfrm>
            <a:off x="615695" y="5391962"/>
            <a:ext cx="394754" cy="245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"/>
          <p:cNvSpPr/>
          <p:nvPr/>
        </p:nvSpPr>
        <p:spPr>
          <a:xfrm>
            <a:off x="662940" y="5416296"/>
            <a:ext cx="304800" cy="155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"/>
          <p:cNvSpPr/>
          <p:nvPr/>
        </p:nvSpPr>
        <p:spPr>
          <a:xfrm>
            <a:off x="662940" y="5416296"/>
            <a:ext cx="304800" cy="155575"/>
          </a:xfrm>
          <a:custGeom>
            <a:avLst/>
            <a:gdLst/>
            <a:ahLst/>
            <a:cxnLst/>
            <a:rect l="l" t="t" r="r" b="b"/>
            <a:pathLst>
              <a:path w="304800" h="155575">
                <a:moveTo>
                  <a:pt x="0" y="155447"/>
                </a:moveTo>
                <a:lnTo>
                  <a:pt x="304800" y="155447"/>
                </a:lnTo>
                <a:lnTo>
                  <a:pt x="304800" y="0"/>
                </a:lnTo>
                <a:lnTo>
                  <a:pt x="0" y="0"/>
                </a:lnTo>
                <a:lnTo>
                  <a:pt x="0" y="1554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4"/>
          <p:cNvSpPr/>
          <p:nvPr/>
        </p:nvSpPr>
        <p:spPr>
          <a:xfrm>
            <a:off x="249936" y="5569077"/>
            <a:ext cx="1130935" cy="705485"/>
          </a:xfrm>
          <a:custGeom>
            <a:avLst/>
            <a:gdLst/>
            <a:ahLst/>
            <a:cxnLst/>
            <a:rect l="l" t="t" r="r" b="b"/>
            <a:pathLst>
              <a:path w="1130935" h="705485">
                <a:moveTo>
                  <a:pt x="1052830" y="237363"/>
                </a:moveTo>
                <a:lnTo>
                  <a:pt x="77978" y="237363"/>
                </a:lnTo>
                <a:lnTo>
                  <a:pt x="47625" y="243490"/>
                </a:lnTo>
                <a:lnTo>
                  <a:pt x="22839" y="260202"/>
                </a:lnTo>
                <a:lnTo>
                  <a:pt x="6127" y="284988"/>
                </a:lnTo>
                <a:lnTo>
                  <a:pt x="0" y="315341"/>
                </a:lnTo>
                <a:lnTo>
                  <a:pt x="0" y="627253"/>
                </a:lnTo>
                <a:lnTo>
                  <a:pt x="6127" y="657605"/>
                </a:lnTo>
                <a:lnTo>
                  <a:pt x="22839" y="682391"/>
                </a:lnTo>
                <a:lnTo>
                  <a:pt x="47625" y="699103"/>
                </a:lnTo>
                <a:lnTo>
                  <a:pt x="77978" y="705231"/>
                </a:lnTo>
                <a:lnTo>
                  <a:pt x="1052830" y="705231"/>
                </a:lnTo>
                <a:lnTo>
                  <a:pt x="1083177" y="699103"/>
                </a:lnTo>
                <a:lnTo>
                  <a:pt x="1107963" y="682391"/>
                </a:lnTo>
                <a:lnTo>
                  <a:pt x="1124678" y="657605"/>
                </a:lnTo>
                <a:lnTo>
                  <a:pt x="1130808" y="627253"/>
                </a:lnTo>
                <a:lnTo>
                  <a:pt x="1130808" y="315341"/>
                </a:lnTo>
                <a:lnTo>
                  <a:pt x="1124678" y="284988"/>
                </a:lnTo>
                <a:lnTo>
                  <a:pt x="1107963" y="260202"/>
                </a:lnTo>
                <a:lnTo>
                  <a:pt x="1083177" y="243490"/>
                </a:lnTo>
                <a:lnTo>
                  <a:pt x="1052830" y="237363"/>
                </a:lnTo>
                <a:close/>
              </a:path>
              <a:path w="1130935" h="705485">
                <a:moveTo>
                  <a:pt x="562254" y="0"/>
                </a:moveTo>
                <a:lnTo>
                  <a:pt x="188468" y="237363"/>
                </a:lnTo>
                <a:lnTo>
                  <a:pt x="471170" y="237363"/>
                </a:lnTo>
                <a:lnTo>
                  <a:pt x="5622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5"/>
          <p:cNvSpPr/>
          <p:nvPr/>
        </p:nvSpPr>
        <p:spPr>
          <a:xfrm>
            <a:off x="249936" y="5569077"/>
            <a:ext cx="1130935" cy="705485"/>
          </a:xfrm>
          <a:custGeom>
            <a:avLst/>
            <a:gdLst/>
            <a:ahLst/>
            <a:cxnLst/>
            <a:rect l="l" t="t" r="r" b="b"/>
            <a:pathLst>
              <a:path w="1130935" h="705485">
                <a:moveTo>
                  <a:pt x="0" y="315341"/>
                </a:moveTo>
                <a:lnTo>
                  <a:pt x="6127" y="284988"/>
                </a:lnTo>
                <a:lnTo>
                  <a:pt x="22839" y="260202"/>
                </a:lnTo>
                <a:lnTo>
                  <a:pt x="47625" y="243490"/>
                </a:lnTo>
                <a:lnTo>
                  <a:pt x="77978" y="237363"/>
                </a:lnTo>
                <a:lnTo>
                  <a:pt x="188468" y="237363"/>
                </a:lnTo>
                <a:lnTo>
                  <a:pt x="562254" y="0"/>
                </a:lnTo>
                <a:lnTo>
                  <a:pt x="471170" y="237363"/>
                </a:lnTo>
                <a:lnTo>
                  <a:pt x="1052830" y="237363"/>
                </a:lnTo>
                <a:lnTo>
                  <a:pt x="1083177" y="243490"/>
                </a:lnTo>
                <a:lnTo>
                  <a:pt x="1107963" y="260202"/>
                </a:lnTo>
                <a:lnTo>
                  <a:pt x="1124678" y="284988"/>
                </a:lnTo>
                <a:lnTo>
                  <a:pt x="1130808" y="315341"/>
                </a:lnTo>
                <a:lnTo>
                  <a:pt x="1130808" y="432308"/>
                </a:lnTo>
                <a:lnTo>
                  <a:pt x="1130808" y="627253"/>
                </a:lnTo>
                <a:lnTo>
                  <a:pt x="1124678" y="657605"/>
                </a:lnTo>
                <a:lnTo>
                  <a:pt x="1107963" y="682391"/>
                </a:lnTo>
                <a:lnTo>
                  <a:pt x="1083177" y="699103"/>
                </a:lnTo>
                <a:lnTo>
                  <a:pt x="1052830" y="705231"/>
                </a:lnTo>
                <a:lnTo>
                  <a:pt x="471170" y="705231"/>
                </a:lnTo>
                <a:lnTo>
                  <a:pt x="188468" y="705231"/>
                </a:lnTo>
                <a:lnTo>
                  <a:pt x="77978" y="705231"/>
                </a:lnTo>
                <a:lnTo>
                  <a:pt x="47625" y="699103"/>
                </a:lnTo>
                <a:lnTo>
                  <a:pt x="22839" y="682391"/>
                </a:lnTo>
                <a:lnTo>
                  <a:pt x="6127" y="657605"/>
                </a:lnTo>
                <a:lnTo>
                  <a:pt x="0" y="627253"/>
                </a:lnTo>
                <a:lnTo>
                  <a:pt x="0" y="432308"/>
                </a:lnTo>
                <a:lnTo>
                  <a:pt x="0" y="315341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6"/>
          <p:cNvSpPr txBox="1"/>
          <p:nvPr/>
        </p:nvSpPr>
        <p:spPr>
          <a:xfrm>
            <a:off x="351536" y="5854700"/>
            <a:ext cx="8839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Arial"/>
                <a:cs typeface="Arial"/>
              </a:rPr>
              <a:t>A/D </a:t>
            </a:r>
            <a:r>
              <a:rPr sz="1200" spc="-70" dirty="0">
                <a:latin typeface="Arial"/>
                <a:cs typeface="Arial"/>
              </a:rPr>
              <a:t>reads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the  </a:t>
            </a:r>
            <a:r>
              <a:rPr sz="1200" spc="-65" dirty="0">
                <a:latin typeface="Arial"/>
                <a:cs typeface="Arial"/>
              </a:rPr>
              <a:t>sample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6" name="object 17"/>
          <p:cNvSpPr/>
          <p:nvPr/>
        </p:nvSpPr>
        <p:spPr>
          <a:xfrm>
            <a:off x="954024" y="5391911"/>
            <a:ext cx="938771" cy="2423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8"/>
          <p:cNvSpPr/>
          <p:nvPr/>
        </p:nvSpPr>
        <p:spPr>
          <a:xfrm>
            <a:off x="1001267" y="5416296"/>
            <a:ext cx="848868" cy="152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9"/>
          <p:cNvSpPr/>
          <p:nvPr/>
        </p:nvSpPr>
        <p:spPr>
          <a:xfrm>
            <a:off x="1001267" y="5416296"/>
            <a:ext cx="848994" cy="152400"/>
          </a:xfrm>
          <a:custGeom>
            <a:avLst/>
            <a:gdLst/>
            <a:ahLst/>
            <a:cxnLst/>
            <a:rect l="l" t="t" r="r" b="b"/>
            <a:pathLst>
              <a:path w="848994" h="152400">
                <a:moveTo>
                  <a:pt x="0" y="152399"/>
                </a:moveTo>
                <a:lnTo>
                  <a:pt x="848868" y="152399"/>
                </a:lnTo>
                <a:lnTo>
                  <a:pt x="848868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20"/>
          <p:cNvSpPr/>
          <p:nvPr/>
        </p:nvSpPr>
        <p:spPr>
          <a:xfrm>
            <a:off x="1069847" y="4820411"/>
            <a:ext cx="1628139" cy="574675"/>
          </a:xfrm>
          <a:custGeom>
            <a:avLst/>
            <a:gdLst/>
            <a:ahLst/>
            <a:cxnLst/>
            <a:rect l="l" t="t" r="r" b="b"/>
            <a:pathLst>
              <a:path w="1628139" h="574675">
                <a:moveTo>
                  <a:pt x="678179" y="452627"/>
                </a:moveTo>
                <a:lnTo>
                  <a:pt x="271272" y="452627"/>
                </a:lnTo>
                <a:lnTo>
                  <a:pt x="230124" y="574294"/>
                </a:lnTo>
                <a:lnTo>
                  <a:pt x="678179" y="452627"/>
                </a:lnTo>
                <a:close/>
              </a:path>
              <a:path w="1628139" h="574675">
                <a:moveTo>
                  <a:pt x="1552194" y="0"/>
                </a:moveTo>
                <a:lnTo>
                  <a:pt x="75438" y="0"/>
                </a:lnTo>
                <a:lnTo>
                  <a:pt x="46077" y="5929"/>
                </a:lnTo>
                <a:lnTo>
                  <a:pt x="22098" y="22098"/>
                </a:lnTo>
                <a:lnTo>
                  <a:pt x="5929" y="46077"/>
                </a:lnTo>
                <a:lnTo>
                  <a:pt x="0" y="75437"/>
                </a:lnTo>
                <a:lnTo>
                  <a:pt x="0" y="377189"/>
                </a:lnTo>
                <a:lnTo>
                  <a:pt x="5929" y="406550"/>
                </a:lnTo>
                <a:lnTo>
                  <a:pt x="22098" y="430530"/>
                </a:lnTo>
                <a:lnTo>
                  <a:pt x="46077" y="446698"/>
                </a:lnTo>
                <a:lnTo>
                  <a:pt x="75438" y="452627"/>
                </a:lnTo>
                <a:lnTo>
                  <a:pt x="1552194" y="452627"/>
                </a:lnTo>
                <a:lnTo>
                  <a:pt x="1581554" y="446698"/>
                </a:lnTo>
                <a:lnTo>
                  <a:pt x="1605534" y="430530"/>
                </a:lnTo>
                <a:lnTo>
                  <a:pt x="1621702" y="406550"/>
                </a:lnTo>
                <a:lnTo>
                  <a:pt x="1627632" y="377189"/>
                </a:lnTo>
                <a:lnTo>
                  <a:pt x="1627632" y="75437"/>
                </a:lnTo>
                <a:lnTo>
                  <a:pt x="1621702" y="46077"/>
                </a:lnTo>
                <a:lnTo>
                  <a:pt x="1605534" y="22098"/>
                </a:lnTo>
                <a:lnTo>
                  <a:pt x="1581554" y="5929"/>
                </a:lnTo>
                <a:lnTo>
                  <a:pt x="1552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21"/>
          <p:cNvSpPr/>
          <p:nvPr/>
        </p:nvSpPr>
        <p:spPr>
          <a:xfrm>
            <a:off x="1069847" y="4820411"/>
            <a:ext cx="1628139" cy="574675"/>
          </a:xfrm>
          <a:custGeom>
            <a:avLst/>
            <a:gdLst/>
            <a:ahLst/>
            <a:cxnLst/>
            <a:rect l="l" t="t" r="r" b="b"/>
            <a:pathLst>
              <a:path w="1628139" h="574675">
                <a:moveTo>
                  <a:pt x="0" y="75437"/>
                </a:moveTo>
                <a:lnTo>
                  <a:pt x="5929" y="46077"/>
                </a:lnTo>
                <a:lnTo>
                  <a:pt x="22098" y="22098"/>
                </a:lnTo>
                <a:lnTo>
                  <a:pt x="46077" y="5929"/>
                </a:lnTo>
                <a:lnTo>
                  <a:pt x="75438" y="0"/>
                </a:lnTo>
                <a:lnTo>
                  <a:pt x="271272" y="0"/>
                </a:lnTo>
                <a:lnTo>
                  <a:pt x="678179" y="0"/>
                </a:lnTo>
                <a:lnTo>
                  <a:pt x="1552194" y="0"/>
                </a:lnTo>
                <a:lnTo>
                  <a:pt x="1581554" y="5929"/>
                </a:lnTo>
                <a:lnTo>
                  <a:pt x="1605534" y="22097"/>
                </a:lnTo>
                <a:lnTo>
                  <a:pt x="1621702" y="46077"/>
                </a:lnTo>
                <a:lnTo>
                  <a:pt x="1627632" y="75437"/>
                </a:lnTo>
                <a:lnTo>
                  <a:pt x="1627632" y="264032"/>
                </a:lnTo>
                <a:lnTo>
                  <a:pt x="1627632" y="377189"/>
                </a:lnTo>
                <a:lnTo>
                  <a:pt x="1621702" y="406550"/>
                </a:lnTo>
                <a:lnTo>
                  <a:pt x="1605534" y="430529"/>
                </a:lnTo>
                <a:lnTo>
                  <a:pt x="1581554" y="446698"/>
                </a:lnTo>
                <a:lnTo>
                  <a:pt x="1552194" y="452627"/>
                </a:lnTo>
                <a:lnTo>
                  <a:pt x="678179" y="452627"/>
                </a:lnTo>
                <a:lnTo>
                  <a:pt x="230124" y="574294"/>
                </a:lnTo>
                <a:lnTo>
                  <a:pt x="271272" y="452627"/>
                </a:lnTo>
                <a:lnTo>
                  <a:pt x="75438" y="452627"/>
                </a:lnTo>
                <a:lnTo>
                  <a:pt x="46077" y="446698"/>
                </a:lnTo>
                <a:lnTo>
                  <a:pt x="22098" y="430530"/>
                </a:lnTo>
                <a:lnTo>
                  <a:pt x="5929" y="406550"/>
                </a:lnTo>
                <a:lnTo>
                  <a:pt x="0" y="377189"/>
                </a:lnTo>
                <a:lnTo>
                  <a:pt x="0" y="264032"/>
                </a:lnTo>
                <a:lnTo>
                  <a:pt x="0" y="75437"/>
                </a:lnTo>
                <a:close/>
              </a:path>
            </a:pathLst>
          </a:custGeom>
          <a:ln w="1219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22"/>
          <p:cNvSpPr txBox="1"/>
          <p:nvPr/>
        </p:nvSpPr>
        <p:spPr>
          <a:xfrm>
            <a:off x="1170228" y="4868036"/>
            <a:ext cx="1407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001F5F"/>
                </a:solidFill>
                <a:latin typeface="Arial"/>
                <a:cs typeface="Arial"/>
              </a:rPr>
              <a:t>Controller </a:t>
            </a:r>
            <a:r>
              <a:rPr sz="1200" spc="-55" dirty="0">
                <a:solidFill>
                  <a:srgbClr val="001F5F"/>
                </a:solidFill>
                <a:latin typeface="Arial"/>
                <a:cs typeface="Arial"/>
              </a:rPr>
              <a:t>task</a:t>
            </a:r>
            <a:r>
              <a:rPr sz="1200" spc="-1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001F5F"/>
                </a:solidFill>
                <a:latin typeface="Arial"/>
                <a:cs typeface="Arial"/>
              </a:rPr>
              <a:t>applies  </a:t>
            </a:r>
            <a:r>
              <a:rPr sz="1200" spc="-15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1200" spc="-25" dirty="0">
                <a:solidFill>
                  <a:srgbClr val="001F5F"/>
                </a:solidFill>
                <a:latin typeface="Arial"/>
                <a:cs typeface="Arial"/>
              </a:rPr>
              <a:t>control</a:t>
            </a:r>
            <a:r>
              <a:rPr sz="1200" spc="-1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001F5F"/>
                </a:solidFill>
                <a:latin typeface="Arial"/>
                <a:cs typeface="Arial"/>
              </a:rPr>
              <a:t>law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2" name="object 23"/>
          <p:cNvSpPr/>
          <p:nvPr/>
        </p:nvSpPr>
        <p:spPr>
          <a:xfrm>
            <a:off x="1824227" y="5391911"/>
            <a:ext cx="637019" cy="242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24"/>
          <p:cNvSpPr/>
          <p:nvPr/>
        </p:nvSpPr>
        <p:spPr>
          <a:xfrm>
            <a:off x="1871472" y="5416296"/>
            <a:ext cx="547115" cy="1523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25"/>
          <p:cNvSpPr/>
          <p:nvPr/>
        </p:nvSpPr>
        <p:spPr>
          <a:xfrm>
            <a:off x="1871472" y="5416296"/>
            <a:ext cx="547370" cy="152400"/>
          </a:xfrm>
          <a:custGeom>
            <a:avLst/>
            <a:gdLst/>
            <a:ahLst/>
            <a:cxnLst/>
            <a:rect l="l" t="t" r="r" b="b"/>
            <a:pathLst>
              <a:path w="547369" h="152400">
                <a:moveTo>
                  <a:pt x="0" y="152399"/>
                </a:moveTo>
                <a:lnTo>
                  <a:pt x="547115" y="152399"/>
                </a:lnTo>
                <a:lnTo>
                  <a:pt x="54711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26"/>
          <p:cNvSpPr/>
          <p:nvPr/>
        </p:nvSpPr>
        <p:spPr>
          <a:xfrm>
            <a:off x="1473708" y="5513578"/>
            <a:ext cx="935990" cy="760730"/>
          </a:xfrm>
          <a:custGeom>
            <a:avLst/>
            <a:gdLst/>
            <a:ahLst/>
            <a:cxnLst/>
            <a:rect l="l" t="t" r="r" b="b"/>
            <a:pathLst>
              <a:path w="935989" h="760729">
                <a:moveTo>
                  <a:pt x="858011" y="294386"/>
                </a:moveTo>
                <a:lnTo>
                  <a:pt x="77723" y="294386"/>
                </a:lnTo>
                <a:lnTo>
                  <a:pt x="47470" y="300493"/>
                </a:lnTo>
                <a:lnTo>
                  <a:pt x="22764" y="317150"/>
                </a:lnTo>
                <a:lnTo>
                  <a:pt x="6107" y="341856"/>
                </a:lnTo>
                <a:lnTo>
                  <a:pt x="0" y="372110"/>
                </a:lnTo>
                <a:lnTo>
                  <a:pt x="0" y="683006"/>
                </a:lnTo>
                <a:lnTo>
                  <a:pt x="6107" y="713259"/>
                </a:lnTo>
                <a:lnTo>
                  <a:pt x="22764" y="737965"/>
                </a:lnTo>
                <a:lnTo>
                  <a:pt x="47470" y="754622"/>
                </a:lnTo>
                <a:lnTo>
                  <a:pt x="77723" y="760730"/>
                </a:lnTo>
                <a:lnTo>
                  <a:pt x="858011" y="760730"/>
                </a:lnTo>
                <a:lnTo>
                  <a:pt x="888265" y="754622"/>
                </a:lnTo>
                <a:lnTo>
                  <a:pt x="912971" y="737965"/>
                </a:lnTo>
                <a:lnTo>
                  <a:pt x="929628" y="713259"/>
                </a:lnTo>
                <a:lnTo>
                  <a:pt x="935735" y="683006"/>
                </a:lnTo>
                <a:lnTo>
                  <a:pt x="935735" y="372110"/>
                </a:lnTo>
                <a:lnTo>
                  <a:pt x="929628" y="341856"/>
                </a:lnTo>
                <a:lnTo>
                  <a:pt x="912971" y="317150"/>
                </a:lnTo>
                <a:lnTo>
                  <a:pt x="888265" y="300493"/>
                </a:lnTo>
                <a:lnTo>
                  <a:pt x="858011" y="294386"/>
                </a:lnTo>
                <a:close/>
              </a:path>
              <a:path w="935989" h="760729">
                <a:moveTo>
                  <a:pt x="664083" y="0"/>
                </a:moveTo>
                <a:lnTo>
                  <a:pt x="545846" y="294386"/>
                </a:lnTo>
                <a:lnTo>
                  <a:pt x="779779" y="294386"/>
                </a:lnTo>
                <a:lnTo>
                  <a:pt x="6640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27"/>
          <p:cNvSpPr/>
          <p:nvPr/>
        </p:nvSpPr>
        <p:spPr>
          <a:xfrm>
            <a:off x="1473708" y="5513578"/>
            <a:ext cx="935990" cy="760730"/>
          </a:xfrm>
          <a:custGeom>
            <a:avLst/>
            <a:gdLst/>
            <a:ahLst/>
            <a:cxnLst/>
            <a:rect l="l" t="t" r="r" b="b"/>
            <a:pathLst>
              <a:path w="935989" h="760729">
                <a:moveTo>
                  <a:pt x="0" y="372110"/>
                </a:moveTo>
                <a:lnTo>
                  <a:pt x="6107" y="341856"/>
                </a:lnTo>
                <a:lnTo>
                  <a:pt x="22764" y="317150"/>
                </a:lnTo>
                <a:lnTo>
                  <a:pt x="47470" y="300493"/>
                </a:lnTo>
                <a:lnTo>
                  <a:pt x="77723" y="294386"/>
                </a:lnTo>
                <a:lnTo>
                  <a:pt x="545846" y="294386"/>
                </a:lnTo>
                <a:lnTo>
                  <a:pt x="664083" y="0"/>
                </a:lnTo>
                <a:lnTo>
                  <a:pt x="779779" y="294386"/>
                </a:lnTo>
                <a:lnTo>
                  <a:pt x="858011" y="294386"/>
                </a:lnTo>
                <a:lnTo>
                  <a:pt x="888265" y="300493"/>
                </a:lnTo>
                <a:lnTo>
                  <a:pt x="912971" y="317150"/>
                </a:lnTo>
                <a:lnTo>
                  <a:pt x="929628" y="341856"/>
                </a:lnTo>
                <a:lnTo>
                  <a:pt x="935735" y="372110"/>
                </a:lnTo>
                <a:lnTo>
                  <a:pt x="935735" y="488696"/>
                </a:lnTo>
                <a:lnTo>
                  <a:pt x="935735" y="683006"/>
                </a:lnTo>
                <a:lnTo>
                  <a:pt x="929628" y="713259"/>
                </a:lnTo>
                <a:lnTo>
                  <a:pt x="912971" y="737965"/>
                </a:lnTo>
                <a:lnTo>
                  <a:pt x="888265" y="754622"/>
                </a:lnTo>
                <a:lnTo>
                  <a:pt x="858011" y="760730"/>
                </a:lnTo>
                <a:lnTo>
                  <a:pt x="779779" y="760730"/>
                </a:lnTo>
                <a:lnTo>
                  <a:pt x="545846" y="760730"/>
                </a:lnTo>
                <a:lnTo>
                  <a:pt x="77723" y="760730"/>
                </a:lnTo>
                <a:lnTo>
                  <a:pt x="47470" y="754622"/>
                </a:lnTo>
                <a:lnTo>
                  <a:pt x="22764" y="737965"/>
                </a:lnTo>
                <a:lnTo>
                  <a:pt x="6107" y="713259"/>
                </a:lnTo>
                <a:lnTo>
                  <a:pt x="0" y="683006"/>
                </a:lnTo>
                <a:lnTo>
                  <a:pt x="0" y="488696"/>
                </a:lnTo>
                <a:lnTo>
                  <a:pt x="0" y="372110"/>
                </a:lnTo>
                <a:close/>
              </a:path>
            </a:pathLst>
          </a:custGeom>
          <a:ln w="12192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28"/>
          <p:cNvSpPr txBox="1"/>
          <p:nvPr/>
        </p:nvSpPr>
        <p:spPr>
          <a:xfrm>
            <a:off x="1575053" y="5855614"/>
            <a:ext cx="691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F8AD9"/>
                </a:solidFill>
                <a:latin typeface="Arial"/>
                <a:cs typeface="Arial"/>
              </a:rPr>
              <a:t>D/A </a:t>
            </a:r>
            <a:r>
              <a:rPr sz="1200" spc="-25" dirty="0">
                <a:solidFill>
                  <a:srgbClr val="0F8AD9"/>
                </a:solidFill>
                <a:latin typeface="Arial"/>
                <a:cs typeface="Arial"/>
              </a:rPr>
              <a:t>writes  </a:t>
            </a:r>
            <a:r>
              <a:rPr sz="1200" spc="-15" dirty="0">
                <a:solidFill>
                  <a:srgbClr val="0F8AD9"/>
                </a:solidFill>
                <a:latin typeface="Arial"/>
                <a:cs typeface="Arial"/>
              </a:rPr>
              <a:t>the</a:t>
            </a:r>
            <a:r>
              <a:rPr sz="1200" spc="-145" dirty="0">
                <a:solidFill>
                  <a:srgbClr val="0F8AD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F8AD9"/>
                </a:solidFill>
                <a:latin typeface="Arial"/>
                <a:cs typeface="Arial"/>
              </a:rPr>
              <a:t>output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8" name="object 29"/>
          <p:cNvSpPr/>
          <p:nvPr/>
        </p:nvSpPr>
        <p:spPr>
          <a:xfrm>
            <a:off x="2594610" y="1692402"/>
            <a:ext cx="1385570" cy="591820"/>
          </a:xfrm>
          <a:custGeom>
            <a:avLst/>
            <a:gdLst/>
            <a:ahLst/>
            <a:cxnLst/>
            <a:rect l="l" t="t" r="r" b="b"/>
            <a:pathLst>
              <a:path w="1385570" h="591819">
                <a:moveTo>
                  <a:pt x="0" y="591312"/>
                </a:moveTo>
                <a:lnTo>
                  <a:pt x="1385315" y="591312"/>
                </a:lnTo>
                <a:lnTo>
                  <a:pt x="1385315" y="0"/>
                </a:lnTo>
                <a:lnTo>
                  <a:pt x="0" y="0"/>
                </a:lnTo>
                <a:lnTo>
                  <a:pt x="0" y="591312"/>
                </a:lnTo>
                <a:close/>
              </a:path>
            </a:pathLst>
          </a:custGeom>
          <a:ln w="28956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30"/>
          <p:cNvSpPr txBox="1"/>
          <p:nvPr/>
        </p:nvSpPr>
        <p:spPr>
          <a:xfrm>
            <a:off x="2672333" y="1682877"/>
            <a:ext cx="121348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45" dirty="0">
                <a:latin typeface="Arial"/>
                <a:cs typeface="Arial"/>
              </a:rPr>
              <a:t>control-law  </a:t>
            </a:r>
            <a:r>
              <a:rPr sz="1800" spc="-160" dirty="0">
                <a:latin typeface="Arial"/>
                <a:cs typeface="Arial"/>
              </a:rPr>
              <a:t>c</a:t>
            </a:r>
            <a:r>
              <a:rPr sz="1800" spc="-65" dirty="0">
                <a:latin typeface="Arial"/>
                <a:cs typeface="Arial"/>
              </a:rPr>
              <a:t>omp</a:t>
            </a:r>
            <a:r>
              <a:rPr sz="1800" spc="-50" dirty="0">
                <a:latin typeface="Arial"/>
                <a:cs typeface="Arial"/>
              </a:rPr>
              <a:t>u</a:t>
            </a:r>
            <a:r>
              <a:rPr sz="1800" spc="70" dirty="0">
                <a:latin typeface="Arial"/>
                <a:cs typeface="Arial"/>
              </a:rPr>
              <a:t>t</a:t>
            </a:r>
            <a:r>
              <a:rPr sz="1800" spc="-155" dirty="0">
                <a:latin typeface="Arial"/>
                <a:cs typeface="Arial"/>
              </a:rPr>
              <a:t>a</a:t>
            </a:r>
            <a:r>
              <a:rPr sz="1800" spc="60" dirty="0">
                <a:latin typeface="Arial"/>
                <a:cs typeface="Arial"/>
              </a:rPr>
              <a:t>t</a:t>
            </a:r>
            <a:r>
              <a:rPr sz="1800" spc="40" dirty="0">
                <a:latin typeface="Arial"/>
                <a:cs typeface="Arial"/>
              </a:rPr>
              <a:t>i</a:t>
            </a:r>
            <a:r>
              <a:rPr sz="1800" spc="-60" dirty="0">
                <a:latin typeface="Arial"/>
                <a:cs typeface="Arial"/>
              </a:rPr>
              <a:t>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0" name="object 31"/>
          <p:cNvSpPr txBox="1"/>
          <p:nvPr/>
        </p:nvSpPr>
        <p:spPr>
          <a:xfrm>
            <a:off x="1280922" y="1564386"/>
            <a:ext cx="727075" cy="341630"/>
          </a:xfrm>
          <a:prstGeom prst="rect">
            <a:avLst/>
          </a:prstGeom>
          <a:ln w="28955">
            <a:solidFill>
              <a:srgbClr val="1F487C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0"/>
              </a:spcBef>
            </a:pPr>
            <a:r>
              <a:rPr sz="1800" spc="-55" dirty="0">
                <a:latin typeface="Arial"/>
                <a:cs typeface="Arial"/>
              </a:rPr>
              <a:t>A/D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1" name="object 32"/>
          <p:cNvSpPr txBox="1"/>
          <p:nvPr/>
        </p:nvSpPr>
        <p:spPr>
          <a:xfrm>
            <a:off x="1288541" y="2163317"/>
            <a:ext cx="719455" cy="341630"/>
          </a:xfrm>
          <a:prstGeom prst="rect">
            <a:avLst/>
          </a:prstGeom>
          <a:ln w="28955">
            <a:solidFill>
              <a:srgbClr val="1F487C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5"/>
              </a:spcBef>
            </a:pPr>
            <a:r>
              <a:rPr sz="1800" spc="-55" dirty="0">
                <a:latin typeface="Arial"/>
                <a:cs typeface="Arial"/>
              </a:rPr>
              <a:t>A/D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2" name="object 33"/>
          <p:cNvSpPr/>
          <p:nvPr/>
        </p:nvSpPr>
        <p:spPr>
          <a:xfrm>
            <a:off x="4552950" y="1861566"/>
            <a:ext cx="541020" cy="342900"/>
          </a:xfrm>
          <a:custGeom>
            <a:avLst/>
            <a:gdLst/>
            <a:ahLst/>
            <a:cxnLst/>
            <a:rect l="l" t="t" r="r" b="b"/>
            <a:pathLst>
              <a:path w="541020" h="342900">
                <a:moveTo>
                  <a:pt x="0" y="342900"/>
                </a:moveTo>
                <a:lnTo>
                  <a:pt x="541020" y="342900"/>
                </a:lnTo>
                <a:lnTo>
                  <a:pt x="54102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28956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34"/>
          <p:cNvSpPr txBox="1"/>
          <p:nvPr/>
        </p:nvSpPr>
        <p:spPr>
          <a:xfrm>
            <a:off x="4631182" y="1851736"/>
            <a:ext cx="379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70" dirty="0">
                <a:latin typeface="Arial"/>
                <a:cs typeface="Arial"/>
              </a:rPr>
              <a:t>/</a:t>
            </a:r>
            <a:r>
              <a:rPr sz="1800" spc="-16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4" name="object 35"/>
          <p:cNvSpPr/>
          <p:nvPr/>
        </p:nvSpPr>
        <p:spPr>
          <a:xfrm>
            <a:off x="2890266" y="2999994"/>
            <a:ext cx="668020" cy="341630"/>
          </a:xfrm>
          <a:custGeom>
            <a:avLst/>
            <a:gdLst/>
            <a:ahLst/>
            <a:cxnLst/>
            <a:rect l="l" t="t" r="r" b="b"/>
            <a:pathLst>
              <a:path w="668020" h="341630">
                <a:moveTo>
                  <a:pt x="0" y="341375"/>
                </a:moveTo>
                <a:lnTo>
                  <a:pt x="667511" y="341375"/>
                </a:lnTo>
                <a:lnTo>
                  <a:pt x="667511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36"/>
          <p:cNvSpPr/>
          <p:nvPr/>
        </p:nvSpPr>
        <p:spPr>
          <a:xfrm>
            <a:off x="4115561" y="3006089"/>
            <a:ext cx="977265" cy="341630"/>
          </a:xfrm>
          <a:custGeom>
            <a:avLst/>
            <a:gdLst/>
            <a:ahLst/>
            <a:cxnLst/>
            <a:rect l="l" t="t" r="r" b="b"/>
            <a:pathLst>
              <a:path w="977264" h="341630">
                <a:moveTo>
                  <a:pt x="0" y="341375"/>
                </a:moveTo>
                <a:lnTo>
                  <a:pt x="976884" y="341375"/>
                </a:lnTo>
                <a:lnTo>
                  <a:pt x="976884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37"/>
          <p:cNvSpPr/>
          <p:nvPr/>
        </p:nvSpPr>
        <p:spPr>
          <a:xfrm>
            <a:off x="4115561" y="3006089"/>
            <a:ext cx="977265" cy="341630"/>
          </a:xfrm>
          <a:custGeom>
            <a:avLst/>
            <a:gdLst/>
            <a:ahLst/>
            <a:cxnLst/>
            <a:rect l="l" t="t" r="r" b="b"/>
            <a:pathLst>
              <a:path w="977264" h="341630">
                <a:moveTo>
                  <a:pt x="0" y="341375"/>
                </a:moveTo>
                <a:lnTo>
                  <a:pt x="976884" y="341375"/>
                </a:lnTo>
                <a:lnTo>
                  <a:pt x="976884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ln w="28956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38"/>
          <p:cNvSpPr txBox="1"/>
          <p:nvPr/>
        </p:nvSpPr>
        <p:spPr>
          <a:xfrm>
            <a:off x="4115561" y="2995676"/>
            <a:ext cx="977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actuator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8" name="object 39"/>
          <p:cNvSpPr/>
          <p:nvPr/>
        </p:nvSpPr>
        <p:spPr>
          <a:xfrm>
            <a:off x="2007107" y="1726691"/>
            <a:ext cx="563880" cy="76200"/>
          </a:xfrm>
          <a:custGeom>
            <a:avLst/>
            <a:gdLst/>
            <a:ahLst/>
            <a:cxnLst/>
            <a:rect l="l" t="t" r="r" b="b"/>
            <a:pathLst>
              <a:path w="563880" h="76200">
                <a:moveTo>
                  <a:pt x="487680" y="0"/>
                </a:moveTo>
                <a:lnTo>
                  <a:pt x="487680" y="76200"/>
                </a:lnTo>
                <a:lnTo>
                  <a:pt x="551180" y="44450"/>
                </a:lnTo>
                <a:lnTo>
                  <a:pt x="500380" y="44450"/>
                </a:lnTo>
                <a:lnTo>
                  <a:pt x="500380" y="31750"/>
                </a:lnTo>
                <a:lnTo>
                  <a:pt x="551180" y="31750"/>
                </a:lnTo>
                <a:lnTo>
                  <a:pt x="487680" y="0"/>
                </a:lnTo>
                <a:close/>
              </a:path>
              <a:path w="563880" h="76200">
                <a:moveTo>
                  <a:pt x="48768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87680" y="44450"/>
                </a:lnTo>
                <a:lnTo>
                  <a:pt x="487680" y="31750"/>
                </a:lnTo>
                <a:close/>
              </a:path>
              <a:path w="563880" h="76200">
                <a:moveTo>
                  <a:pt x="551180" y="31750"/>
                </a:moveTo>
                <a:lnTo>
                  <a:pt x="500380" y="31750"/>
                </a:lnTo>
                <a:lnTo>
                  <a:pt x="500380" y="44450"/>
                </a:lnTo>
                <a:lnTo>
                  <a:pt x="551180" y="44450"/>
                </a:lnTo>
                <a:lnTo>
                  <a:pt x="563880" y="38100"/>
                </a:lnTo>
                <a:lnTo>
                  <a:pt x="55118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40"/>
          <p:cNvSpPr/>
          <p:nvPr/>
        </p:nvSpPr>
        <p:spPr>
          <a:xfrm>
            <a:off x="2007107" y="2170176"/>
            <a:ext cx="563880" cy="76200"/>
          </a:xfrm>
          <a:custGeom>
            <a:avLst/>
            <a:gdLst/>
            <a:ahLst/>
            <a:cxnLst/>
            <a:rect l="l" t="t" r="r" b="b"/>
            <a:pathLst>
              <a:path w="563880" h="76200">
                <a:moveTo>
                  <a:pt x="487680" y="0"/>
                </a:moveTo>
                <a:lnTo>
                  <a:pt x="487680" y="76200"/>
                </a:lnTo>
                <a:lnTo>
                  <a:pt x="551180" y="44450"/>
                </a:lnTo>
                <a:lnTo>
                  <a:pt x="500380" y="44450"/>
                </a:lnTo>
                <a:lnTo>
                  <a:pt x="500380" y="31750"/>
                </a:lnTo>
                <a:lnTo>
                  <a:pt x="551180" y="31750"/>
                </a:lnTo>
                <a:lnTo>
                  <a:pt x="487680" y="0"/>
                </a:lnTo>
                <a:close/>
              </a:path>
              <a:path w="563880" h="76200">
                <a:moveTo>
                  <a:pt x="48768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87680" y="44450"/>
                </a:lnTo>
                <a:lnTo>
                  <a:pt x="487680" y="31750"/>
                </a:lnTo>
                <a:close/>
              </a:path>
              <a:path w="563880" h="76200">
                <a:moveTo>
                  <a:pt x="551180" y="31750"/>
                </a:moveTo>
                <a:lnTo>
                  <a:pt x="500380" y="31750"/>
                </a:lnTo>
                <a:lnTo>
                  <a:pt x="500380" y="44450"/>
                </a:lnTo>
                <a:lnTo>
                  <a:pt x="551180" y="44450"/>
                </a:lnTo>
                <a:lnTo>
                  <a:pt x="563880" y="38100"/>
                </a:lnTo>
                <a:lnTo>
                  <a:pt x="55118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41"/>
          <p:cNvSpPr/>
          <p:nvPr/>
        </p:nvSpPr>
        <p:spPr>
          <a:xfrm>
            <a:off x="871727" y="1697736"/>
            <a:ext cx="394970" cy="76200"/>
          </a:xfrm>
          <a:custGeom>
            <a:avLst/>
            <a:gdLst/>
            <a:ahLst/>
            <a:cxnLst/>
            <a:rect l="l" t="t" r="r" b="b"/>
            <a:pathLst>
              <a:path w="394969" h="76200">
                <a:moveTo>
                  <a:pt x="318516" y="0"/>
                </a:moveTo>
                <a:lnTo>
                  <a:pt x="318516" y="76200"/>
                </a:lnTo>
                <a:lnTo>
                  <a:pt x="382016" y="44450"/>
                </a:lnTo>
                <a:lnTo>
                  <a:pt x="331216" y="44450"/>
                </a:lnTo>
                <a:lnTo>
                  <a:pt x="331216" y="31750"/>
                </a:lnTo>
                <a:lnTo>
                  <a:pt x="382016" y="31750"/>
                </a:lnTo>
                <a:lnTo>
                  <a:pt x="318516" y="0"/>
                </a:lnTo>
                <a:close/>
              </a:path>
              <a:path w="394969" h="76200">
                <a:moveTo>
                  <a:pt x="31851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18516" y="44450"/>
                </a:lnTo>
                <a:lnTo>
                  <a:pt x="318516" y="31750"/>
                </a:lnTo>
                <a:close/>
              </a:path>
              <a:path w="394969" h="76200">
                <a:moveTo>
                  <a:pt x="382016" y="31750"/>
                </a:moveTo>
                <a:lnTo>
                  <a:pt x="331216" y="31750"/>
                </a:lnTo>
                <a:lnTo>
                  <a:pt x="331216" y="44450"/>
                </a:lnTo>
                <a:lnTo>
                  <a:pt x="382016" y="44450"/>
                </a:lnTo>
                <a:lnTo>
                  <a:pt x="394716" y="38100"/>
                </a:lnTo>
                <a:lnTo>
                  <a:pt x="38201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42"/>
          <p:cNvSpPr/>
          <p:nvPr/>
        </p:nvSpPr>
        <p:spPr>
          <a:xfrm>
            <a:off x="3980688" y="2014727"/>
            <a:ext cx="562610" cy="76200"/>
          </a:xfrm>
          <a:custGeom>
            <a:avLst/>
            <a:gdLst/>
            <a:ahLst/>
            <a:cxnLst/>
            <a:rect l="l" t="t" r="r" b="b"/>
            <a:pathLst>
              <a:path w="562610" h="76200">
                <a:moveTo>
                  <a:pt x="486156" y="0"/>
                </a:moveTo>
                <a:lnTo>
                  <a:pt x="486156" y="76200"/>
                </a:lnTo>
                <a:lnTo>
                  <a:pt x="549656" y="44450"/>
                </a:lnTo>
                <a:lnTo>
                  <a:pt x="498856" y="44450"/>
                </a:lnTo>
                <a:lnTo>
                  <a:pt x="498856" y="31750"/>
                </a:lnTo>
                <a:lnTo>
                  <a:pt x="549656" y="31750"/>
                </a:lnTo>
                <a:lnTo>
                  <a:pt x="486156" y="0"/>
                </a:lnTo>
                <a:close/>
              </a:path>
              <a:path w="562610" h="76200">
                <a:moveTo>
                  <a:pt x="48615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86156" y="44450"/>
                </a:lnTo>
                <a:lnTo>
                  <a:pt x="486156" y="31750"/>
                </a:lnTo>
                <a:close/>
              </a:path>
              <a:path w="562610" h="76200">
                <a:moveTo>
                  <a:pt x="549656" y="31750"/>
                </a:moveTo>
                <a:lnTo>
                  <a:pt x="498856" y="31750"/>
                </a:lnTo>
                <a:lnTo>
                  <a:pt x="498856" y="44450"/>
                </a:lnTo>
                <a:lnTo>
                  <a:pt x="549656" y="44450"/>
                </a:lnTo>
                <a:lnTo>
                  <a:pt x="562356" y="38100"/>
                </a:lnTo>
                <a:lnTo>
                  <a:pt x="54965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43"/>
          <p:cNvSpPr/>
          <p:nvPr/>
        </p:nvSpPr>
        <p:spPr>
          <a:xfrm>
            <a:off x="1623060" y="2503932"/>
            <a:ext cx="76200" cy="487680"/>
          </a:xfrm>
          <a:custGeom>
            <a:avLst/>
            <a:gdLst/>
            <a:ahLst/>
            <a:cxnLst/>
            <a:rect l="l" t="t" r="r" b="b"/>
            <a:pathLst>
              <a:path w="76200" h="487680">
                <a:moveTo>
                  <a:pt x="44450" y="63500"/>
                </a:moveTo>
                <a:lnTo>
                  <a:pt x="31750" y="63500"/>
                </a:lnTo>
                <a:lnTo>
                  <a:pt x="31750" y="487679"/>
                </a:lnTo>
                <a:lnTo>
                  <a:pt x="44450" y="487679"/>
                </a:lnTo>
                <a:lnTo>
                  <a:pt x="44450" y="63500"/>
                </a:lnTo>
                <a:close/>
              </a:path>
              <a:path w="76200" h="48768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8768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44"/>
          <p:cNvSpPr/>
          <p:nvPr/>
        </p:nvSpPr>
        <p:spPr>
          <a:xfrm>
            <a:off x="4657471" y="2191511"/>
            <a:ext cx="76200" cy="814069"/>
          </a:xfrm>
          <a:custGeom>
            <a:avLst/>
            <a:gdLst/>
            <a:ahLst/>
            <a:cxnLst/>
            <a:rect l="l" t="t" r="r" b="b"/>
            <a:pathLst>
              <a:path w="76200" h="814069">
                <a:moveTo>
                  <a:pt x="0" y="737488"/>
                </a:moveTo>
                <a:lnTo>
                  <a:pt x="37973" y="813815"/>
                </a:lnTo>
                <a:lnTo>
                  <a:pt x="69882" y="750315"/>
                </a:lnTo>
                <a:lnTo>
                  <a:pt x="31750" y="750315"/>
                </a:lnTo>
                <a:lnTo>
                  <a:pt x="31773" y="737594"/>
                </a:lnTo>
                <a:lnTo>
                  <a:pt x="0" y="737488"/>
                </a:lnTo>
                <a:close/>
              </a:path>
              <a:path w="76200" h="814069">
                <a:moveTo>
                  <a:pt x="31773" y="737594"/>
                </a:moveTo>
                <a:lnTo>
                  <a:pt x="31750" y="750315"/>
                </a:lnTo>
                <a:lnTo>
                  <a:pt x="44450" y="750315"/>
                </a:lnTo>
                <a:lnTo>
                  <a:pt x="44473" y="737637"/>
                </a:lnTo>
                <a:lnTo>
                  <a:pt x="31773" y="737594"/>
                </a:lnTo>
                <a:close/>
              </a:path>
              <a:path w="76200" h="814069">
                <a:moveTo>
                  <a:pt x="44473" y="737637"/>
                </a:moveTo>
                <a:lnTo>
                  <a:pt x="44450" y="750315"/>
                </a:lnTo>
                <a:lnTo>
                  <a:pt x="69882" y="750315"/>
                </a:lnTo>
                <a:lnTo>
                  <a:pt x="76200" y="737742"/>
                </a:lnTo>
                <a:lnTo>
                  <a:pt x="44473" y="737637"/>
                </a:lnTo>
                <a:close/>
              </a:path>
              <a:path w="76200" h="814069">
                <a:moveTo>
                  <a:pt x="45846" y="0"/>
                </a:moveTo>
                <a:lnTo>
                  <a:pt x="33146" y="0"/>
                </a:lnTo>
                <a:lnTo>
                  <a:pt x="31773" y="737594"/>
                </a:lnTo>
                <a:lnTo>
                  <a:pt x="44473" y="737637"/>
                </a:lnTo>
                <a:lnTo>
                  <a:pt x="45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45"/>
          <p:cNvSpPr/>
          <p:nvPr/>
        </p:nvSpPr>
        <p:spPr>
          <a:xfrm>
            <a:off x="3563111" y="3137280"/>
            <a:ext cx="551815" cy="76200"/>
          </a:xfrm>
          <a:custGeom>
            <a:avLst/>
            <a:gdLst/>
            <a:ahLst/>
            <a:cxnLst/>
            <a:rect l="l" t="t" r="r" b="b"/>
            <a:pathLst>
              <a:path w="551814" h="76200">
                <a:moveTo>
                  <a:pt x="75818" y="0"/>
                </a:moveTo>
                <a:lnTo>
                  <a:pt x="0" y="38735"/>
                </a:lnTo>
                <a:lnTo>
                  <a:pt x="76453" y="76200"/>
                </a:lnTo>
                <a:lnTo>
                  <a:pt x="76190" y="44577"/>
                </a:lnTo>
                <a:lnTo>
                  <a:pt x="63500" y="44577"/>
                </a:lnTo>
                <a:lnTo>
                  <a:pt x="63500" y="31877"/>
                </a:lnTo>
                <a:lnTo>
                  <a:pt x="76083" y="31772"/>
                </a:lnTo>
                <a:lnTo>
                  <a:pt x="75818" y="0"/>
                </a:lnTo>
                <a:close/>
              </a:path>
              <a:path w="551814" h="76200">
                <a:moveTo>
                  <a:pt x="76083" y="31772"/>
                </a:moveTo>
                <a:lnTo>
                  <a:pt x="63500" y="31877"/>
                </a:lnTo>
                <a:lnTo>
                  <a:pt x="63500" y="44577"/>
                </a:lnTo>
                <a:lnTo>
                  <a:pt x="76189" y="44471"/>
                </a:lnTo>
                <a:lnTo>
                  <a:pt x="76083" y="31772"/>
                </a:lnTo>
                <a:close/>
              </a:path>
              <a:path w="551814" h="76200">
                <a:moveTo>
                  <a:pt x="76189" y="44471"/>
                </a:moveTo>
                <a:lnTo>
                  <a:pt x="63500" y="44577"/>
                </a:lnTo>
                <a:lnTo>
                  <a:pt x="76190" y="44577"/>
                </a:lnTo>
                <a:close/>
              </a:path>
              <a:path w="551814" h="76200">
                <a:moveTo>
                  <a:pt x="551688" y="27813"/>
                </a:moveTo>
                <a:lnTo>
                  <a:pt x="76083" y="31772"/>
                </a:lnTo>
                <a:lnTo>
                  <a:pt x="76189" y="44471"/>
                </a:lnTo>
                <a:lnTo>
                  <a:pt x="551688" y="40513"/>
                </a:lnTo>
                <a:lnTo>
                  <a:pt x="551688" y="27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46"/>
          <p:cNvSpPr/>
          <p:nvPr/>
        </p:nvSpPr>
        <p:spPr>
          <a:xfrm>
            <a:off x="2087879" y="3133344"/>
            <a:ext cx="809625" cy="76200"/>
          </a:xfrm>
          <a:custGeom>
            <a:avLst/>
            <a:gdLst/>
            <a:ahLst/>
            <a:cxnLst/>
            <a:rect l="l" t="t" r="r" b="b"/>
            <a:pathLst>
              <a:path w="8096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80962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809625" h="76200">
                <a:moveTo>
                  <a:pt x="80924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809244" y="44450"/>
                </a:lnTo>
                <a:lnTo>
                  <a:pt x="80924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47"/>
          <p:cNvSpPr txBox="1"/>
          <p:nvPr/>
        </p:nvSpPr>
        <p:spPr>
          <a:xfrm>
            <a:off x="2153157" y="1441450"/>
            <a:ext cx="105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7" name="object 48"/>
          <p:cNvSpPr txBox="1"/>
          <p:nvPr/>
        </p:nvSpPr>
        <p:spPr>
          <a:xfrm>
            <a:off x="2232405" y="1574038"/>
            <a:ext cx="95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8" name="object 49"/>
          <p:cNvSpPr txBox="1"/>
          <p:nvPr/>
        </p:nvSpPr>
        <p:spPr>
          <a:xfrm>
            <a:off x="2156586" y="1853565"/>
            <a:ext cx="128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9" name="object 50"/>
          <p:cNvSpPr txBox="1"/>
          <p:nvPr/>
        </p:nvSpPr>
        <p:spPr>
          <a:xfrm>
            <a:off x="2260219" y="1986153"/>
            <a:ext cx="95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0" name="object 51"/>
          <p:cNvSpPr txBox="1"/>
          <p:nvPr/>
        </p:nvSpPr>
        <p:spPr>
          <a:xfrm>
            <a:off x="131775" y="2617669"/>
            <a:ext cx="3340735" cy="1421542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686435" algn="ctr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latin typeface="Arial"/>
                <a:cs typeface="Arial"/>
              </a:rPr>
              <a:t>y(t)</a:t>
            </a:r>
            <a:endParaRPr sz="1800" dirty="0">
              <a:latin typeface="Arial"/>
              <a:cs typeface="Arial"/>
            </a:endParaRPr>
          </a:p>
          <a:p>
            <a:pPr marL="1239520">
              <a:lnSpc>
                <a:spcPct val="100000"/>
              </a:lnSpc>
              <a:spcBef>
                <a:spcPts val="385"/>
              </a:spcBef>
              <a:tabLst>
                <a:tab pos="2849880" algn="l"/>
              </a:tabLst>
            </a:pPr>
            <a:r>
              <a:rPr sz="2700" spc="-225" baseline="1543" dirty="0">
                <a:latin typeface="Arial"/>
                <a:cs typeface="Arial"/>
              </a:rPr>
              <a:t>s</a:t>
            </a:r>
            <a:r>
              <a:rPr sz="2700" spc="-232" baseline="1543" dirty="0">
                <a:latin typeface="Arial"/>
                <a:cs typeface="Arial"/>
              </a:rPr>
              <a:t>e</a:t>
            </a:r>
            <a:r>
              <a:rPr sz="2700" spc="-209" baseline="1543" dirty="0">
                <a:latin typeface="Arial"/>
                <a:cs typeface="Arial"/>
              </a:rPr>
              <a:t>n</a:t>
            </a:r>
            <a:r>
              <a:rPr sz="2700" spc="-179" baseline="1543" dirty="0">
                <a:latin typeface="Arial"/>
                <a:cs typeface="Arial"/>
              </a:rPr>
              <a:t>s</a:t>
            </a:r>
            <a:r>
              <a:rPr sz="2700" spc="-30" baseline="1543" dirty="0">
                <a:latin typeface="Arial"/>
                <a:cs typeface="Arial"/>
              </a:rPr>
              <a:t>o</a:t>
            </a:r>
            <a:r>
              <a:rPr sz="2700" spc="-15" baseline="1543" dirty="0">
                <a:latin typeface="Arial"/>
                <a:cs typeface="Arial"/>
              </a:rPr>
              <a:t>r</a:t>
            </a:r>
            <a:r>
              <a:rPr sz="2700" baseline="1543" dirty="0">
                <a:latin typeface="Arial"/>
                <a:cs typeface="Arial"/>
              </a:rPr>
              <a:t>	</a:t>
            </a:r>
            <a:r>
              <a:rPr sz="1800" spc="-65" dirty="0" smtClean="0">
                <a:latin typeface="Arial"/>
                <a:cs typeface="Arial"/>
              </a:rPr>
              <a:t>pla</a:t>
            </a:r>
            <a:r>
              <a:rPr sz="1800" spc="-85" dirty="0" smtClean="0">
                <a:latin typeface="Arial"/>
                <a:cs typeface="Arial"/>
              </a:rPr>
              <a:t>n</a:t>
            </a:r>
            <a:r>
              <a:rPr sz="1800" spc="100" dirty="0" smtClean="0"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400" b="1" spc="-100" dirty="0" smtClean="0">
                <a:latin typeface="Trebuchet MS"/>
                <a:cs typeface="Trebuchet MS"/>
              </a:rPr>
              <a:t>  </a:t>
            </a:r>
            <a:r>
              <a:rPr sz="2400" b="1" spc="-100" dirty="0" smtClean="0">
                <a:latin typeface="Trebuchet MS"/>
                <a:cs typeface="Trebuchet MS"/>
              </a:rPr>
              <a:t>How </a:t>
            </a:r>
            <a:r>
              <a:rPr sz="2400" b="1" spc="-105" dirty="0">
                <a:latin typeface="Trebuchet MS"/>
                <a:cs typeface="Trebuchet MS"/>
              </a:rPr>
              <a:t>is </a:t>
            </a:r>
            <a:r>
              <a:rPr sz="2400" b="1" spc="-125" dirty="0">
                <a:latin typeface="Trebuchet MS"/>
                <a:cs typeface="Trebuchet MS"/>
              </a:rPr>
              <a:t>it</a:t>
            </a:r>
            <a:r>
              <a:rPr sz="2400" b="1" spc="-380" dirty="0">
                <a:latin typeface="Trebuchet MS"/>
                <a:cs typeface="Trebuchet MS"/>
              </a:rPr>
              <a:t> </a:t>
            </a:r>
            <a:r>
              <a:rPr sz="2400" b="1" spc="-125" dirty="0">
                <a:latin typeface="Trebuchet MS"/>
                <a:cs typeface="Trebuchet MS"/>
              </a:rPr>
              <a:t>implemented?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1" name="object 52"/>
          <p:cNvSpPr txBox="1"/>
          <p:nvPr/>
        </p:nvSpPr>
        <p:spPr>
          <a:xfrm>
            <a:off x="4709540" y="2642108"/>
            <a:ext cx="360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u(</a:t>
            </a:r>
            <a:r>
              <a:rPr sz="1800" spc="-15" dirty="0">
                <a:latin typeface="Arial"/>
                <a:cs typeface="Arial"/>
              </a:rPr>
              <a:t>t</a:t>
            </a:r>
            <a:r>
              <a:rPr sz="1800" spc="-5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2" name="object 53"/>
          <p:cNvSpPr txBox="1"/>
          <p:nvPr/>
        </p:nvSpPr>
        <p:spPr>
          <a:xfrm>
            <a:off x="4097528" y="1703323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"/>
                <a:cs typeface="Arial"/>
              </a:rPr>
              <a:t>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3" name="object 54"/>
          <p:cNvSpPr txBox="1"/>
          <p:nvPr/>
        </p:nvSpPr>
        <p:spPr>
          <a:xfrm>
            <a:off x="4217923" y="1835911"/>
            <a:ext cx="95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4" name="object 55"/>
          <p:cNvSpPr txBox="1"/>
          <p:nvPr/>
        </p:nvSpPr>
        <p:spPr>
          <a:xfrm>
            <a:off x="239979" y="1595120"/>
            <a:ext cx="619760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dirty="0">
                <a:latin typeface="Arial"/>
                <a:cs typeface="Arial"/>
              </a:rPr>
              <a:t>r</a:t>
            </a:r>
            <a:r>
              <a:rPr sz="1200" spc="-85" dirty="0">
                <a:latin typeface="Arial"/>
                <a:cs typeface="Arial"/>
              </a:rPr>
              <a:t>e</a:t>
            </a:r>
            <a:r>
              <a:rPr sz="1200" spc="10" dirty="0">
                <a:latin typeface="Arial"/>
                <a:cs typeface="Arial"/>
              </a:rPr>
              <a:t>f</a:t>
            </a:r>
            <a:r>
              <a:rPr sz="1200" spc="-35" dirty="0">
                <a:latin typeface="Arial"/>
                <a:cs typeface="Arial"/>
              </a:rPr>
              <a:t>e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spc="-55" dirty="0">
                <a:latin typeface="Arial"/>
                <a:cs typeface="Arial"/>
              </a:rPr>
              <a:t>e</a:t>
            </a:r>
            <a:r>
              <a:rPr sz="1200" spc="-60" dirty="0">
                <a:latin typeface="Arial"/>
                <a:cs typeface="Arial"/>
              </a:rPr>
              <a:t>n</a:t>
            </a:r>
            <a:r>
              <a:rPr sz="1200" spc="-100" dirty="0">
                <a:latin typeface="Arial"/>
                <a:cs typeface="Arial"/>
              </a:rPr>
              <a:t>c</a:t>
            </a:r>
            <a:r>
              <a:rPr sz="1200" spc="-50" dirty="0">
                <a:latin typeface="Arial"/>
                <a:cs typeface="Arial"/>
              </a:rPr>
              <a:t>e  </a:t>
            </a:r>
            <a:r>
              <a:rPr sz="1200" spc="-10" dirty="0">
                <a:latin typeface="Arial"/>
                <a:cs typeface="Arial"/>
              </a:rPr>
              <a:t>input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r(t)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5" name="object 56"/>
          <p:cNvSpPr/>
          <p:nvPr/>
        </p:nvSpPr>
        <p:spPr>
          <a:xfrm>
            <a:off x="1058417" y="1326641"/>
            <a:ext cx="4173220" cy="1362710"/>
          </a:xfrm>
          <a:custGeom>
            <a:avLst/>
            <a:gdLst/>
            <a:ahLst/>
            <a:cxnLst/>
            <a:rect l="l" t="t" r="r" b="b"/>
            <a:pathLst>
              <a:path w="4173220" h="1362710">
                <a:moveTo>
                  <a:pt x="0" y="1362455"/>
                </a:moveTo>
                <a:lnTo>
                  <a:pt x="4172711" y="1362455"/>
                </a:lnTo>
                <a:lnTo>
                  <a:pt x="4172711" y="0"/>
                </a:lnTo>
                <a:lnTo>
                  <a:pt x="0" y="0"/>
                </a:lnTo>
                <a:lnTo>
                  <a:pt x="0" y="1362455"/>
                </a:lnTo>
                <a:close/>
              </a:path>
            </a:pathLst>
          </a:custGeom>
          <a:ln w="19812">
            <a:solidFill>
              <a:srgbClr val="CC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57"/>
          <p:cNvSpPr txBox="1"/>
          <p:nvPr/>
        </p:nvSpPr>
        <p:spPr>
          <a:xfrm>
            <a:off x="7557261" y="1902079"/>
            <a:ext cx="1204595" cy="431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spc="-105" dirty="0">
                <a:solidFill>
                  <a:srgbClr val="00AF50"/>
                </a:solidFill>
                <a:latin typeface="Arial"/>
                <a:cs typeface="Arial"/>
              </a:rPr>
              <a:t>The</a:t>
            </a:r>
            <a:r>
              <a:rPr sz="1400" spc="-8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400" spc="-80" dirty="0">
                <a:solidFill>
                  <a:srgbClr val="00AF50"/>
                </a:solidFill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spc="-60" dirty="0">
                <a:solidFill>
                  <a:srgbClr val="00AF50"/>
                </a:solidFill>
                <a:latin typeface="Arial"/>
                <a:cs typeface="Arial"/>
              </a:rPr>
              <a:t>being</a:t>
            </a:r>
            <a:r>
              <a:rPr sz="1400" spc="-9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00AF50"/>
                </a:solidFill>
                <a:latin typeface="Arial"/>
                <a:cs typeface="Arial"/>
              </a:rPr>
              <a:t>controlled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7" name="object 58"/>
          <p:cNvSpPr txBox="1"/>
          <p:nvPr/>
        </p:nvSpPr>
        <p:spPr>
          <a:xfrm>
            <a:off x="6217411" y="2990215"/>
            <a:ext cx="161925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spc="-55" dirty="0">
                <a:solidFill>
                  <a:srgbClr val="00AF50"/>
                </a:solidFill>
                <a:latin typeface="Arial"/>
                <a:cs typeface="Arial"/>
              </a:rPr>
              <a:t>Outside</a:t>
            </a:r>
            <a:r>
              <a:rPr sz="1200" spc="-7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00AF50"/>
                </a:solidFill>
                <a:latin typeface="Arial"/>
                <a:cs typeface="Arial"/>
              </a:rPr>
              <a:t>effects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0"/>
              </a:lnSpc>
            </a:pPr>
            <a:r>
              <a:rPr sz="1200" spc="-50" dirty="0">
                <a:solidFill>
                  <a:srgbClr val="00AF50"/>
                </a:solidFill>
                <a:latin typeface="Arial"/>
                <a:cs typeface="Arial"/>
              </a:rPr>
              <a:t>(gravity, </a:t>
            </a:r>
            <a:r>
              <a:rPr sz="1200" spc="-30" dirty="0">
                <a:solidFill>
                  <a:srgbClr val="00AF50"/>
                </a:solidFill>
                <a:latin typeface="Arial"/>
                <a:cs typeface="Arial"/>
              </a:rPr>
              <a:t>perturbations,</a:t>
            </a:r>
            <a:r>
              <a:rPr sz="1200" spc="-1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00" spc="-210" dirty="0">
                <a:solidFill>
                  <a:srgbClr val="00AF50"/>
                </a:solidFill>
                <a:latin typeface="Arial"/>
                <a:cs typeface="Arial"/>
              </a:rPr>
              <a:t>…)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8" name="object 59"/>
          <p:cNvSpPr/>
          <p:nvPr/>
        </p:nvSpPr>
        <p:spPr>
          <a:xfrm>
            <a:off x="7127747" y="2455176"/>
            <a:ext cx="629386" cy="371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60"/>
          <p:cNvSpPr/>
          <p:nvPr/>
        </p:nvSpPr>
        <p:spPr>
          <a:xfrm>
            <a:off x="7174992" y="2479548"/>
            <a:ext cx="539496" cy="2819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61"/>
          <p:cNvSpPr/>
          <p:nvPr/>
        </p:nvSpPr>
        <p:spPr>
          <a:xfrm>
            <a:off x="7174992" y="2479548"/>
            <a:ext cx="539750" cy="281940"/>
          </a:xfrm>
          <a:custGeom>
            <a:avLst/>
            <a:gdLst/>
            <a:ahLst/>
            <a:cxnLst/>
            <a:rect l="l" t="t" r="r" b="b"/>
            <a:pathLst>
              <a:path w="539750" h="281939">
                <a:moveTo>
                  <a:pt x="0" y="281939"/>
                </a:moveTo>
                <a:lnTo>
                  <a:pt x="539496" y="281939"/>
                </a:lnTo>
                <a:lnTo>
                  <a:pt x="539496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62"/>
          <p:cNvSpPr/>
          <p:nvPr/>
        </p:nvSpPr>
        <p:spPr>
          <a:xfrm>
            <a:off x="7200900" y="2660904"/>
            <a:ext cx="233172" cy="2423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63"/>
          <p:cNvSpPr/>
          <p:nvPr/>
        </p:nvSpPr>
        <p:spPr>
          <a:xfrm>
            <a:off x="7248143" y="2685288"/>
            <a:ext cx="143255" cy="152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64"/>
          <p:cNvSpPr/>
          <p:nvPr/>
        </p:nvSpPr>
        <p:spPr>
          <a:xfrm>
            <a:off x="7243571" y="2680716"/>
            <a:ext cx="152400" cy="161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65"/>
          <p:cNvSpPr/>
          <p:nvPr/>
        </p:nvSpPr>
        <p:spPr>
          <a:xfrm>
            <a:off x="7473695" y="2660904"/>
            <a:ext cx="233172" cy="2423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66"/>
          <p:cNvSpPr/>
          <p:nvPr/>
        </p:nvSpPr>
        <p:spPr>
          <a:xfrm>
            <a:off x="7520940" y="2685288"/>
            <a:ext cx="143255" cy="152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67"/>
          <p:cNvSpPr/>
          <p:nvPr/>
        </p:nvSpPr>
        <p:spPr>
          <a:xfrm>
            <a:off x="7516368" y="2680716"/>
            <a:ext cx="152400" cy="161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68"/>
          <p:cNvSpPr/>
          <p:nvPr/>
        </p:nvSpPr>
        <p:spPr>
          <a:xfrm>
            <a:off x="6163055" y="2816402"/>
            <a:ext cx="2610611" cy="1661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69"/>
          <p:cNvSpPr/>
          <p:nvPr/>
        </p:nvSpPr>
        <p:spPr>
          <a:xfrm>
            <a:off x="6210300" y="2840735"/>
            <a:ext cx="2520696" cy="76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70"/>
          <p:cNvSpPr/>
          <p:nvPr/>
        </p:nvSpPr>
        <p:spPr>
          <a:xfrm>
            <a:off x="6210300" y="2840735"/>
            <a:ext cx="2520950" cy="76200"/>
          </a:xfrm>
          <a:custGeom>
            <a:avLst/>
            <a:gdLst/>
            <a:ahLst/>
            <a:cxnLst/>
            <a:rect l="l" t="t" r="r" b="b"/>
            <a:pathLst>
              <a:path w="2520950" h="76200">
                <a:moveTo>
                  <a:pt x="0" y="76200"/>
                </a:moveTo>
                <a:lnTo>
                  <a:pt x="2520696" y="76200"/>
                </a:lnTo>
                <a:lnTo>
                  <a:pt x="2520696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71"/>
          <p:cNvSpPr/>
          <p:nvPr/>
        </p:nvSpPr>
        <p:spPr>
          <a:xfrm>
            <a:off x="6708647" y="2546604"/>
            <a:ext cx="388620" cy="147955"/>
          </a:xfrm>
          <a:custGeom>
            <a:avLst/>
            <a:gdLst/>
            <a:ahLst/>
            <a:cxnLst/>
            <a:rect l="l" t="t" r="r" b="b"/>
            <a:pathLst>
              <a:path w="388620" h="147955">
                <a:moveTo>
                  <a:pt x="388620" y="110871"/>
                </a:moveTo>
                <a:lnTo>
                  <a:pt x="73913" y="110871"/>
                </a:lnTo>
                <a:lnTo>
                  <a:pt x="73913" y="147828"/>
                </a:lnTo>
                <a:lnTo>
                  <a:pt x="0" y="73913"/>
                </a:lnTo>
                <a:lnTo>
                  <a:pt x="73913" y="0"/>
                </a:lnTo>
                <a:lnTo>
                  <a:pt x="73913" y="36957"/>
                </a:lnTo>
                <a:lnTo>
                  <a:pt x="388620" y="36957"/>
                </a:lnTo>
                <a:lnTo>
                  <a:pt x="388620" y="110871"/>
                </a:lnTo>
                <a:close/>
              </a:path>
            </a:pathLst>
          </a:custGeom>
          <a:ln w="9144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72"/>
          <p:cNvSpPr/>
          <p:nvPr/>
        </p:nvSpPr>
        <p:spPr>
          <a:xfrm>
            <a:off x="7136892" y="1563649"/>
            <a:ext cx="262102" cy="2346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73"/>
          <p:cNvSpPr/>
          <p:nvPr/>
        </p:nvSpPr>
        <p:spPr>
          <a:xfrm>
            <a:off x="7169784" y="1594959"/>
            <a:ext cx="147447" cy="1227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74"/>
          <p:cNvSpPr/>
          <p:nvPr/>
        </p:nvSpPr>
        <p:spPr>
          <a:xfrm>
            <a:off x="7165022" y="1590196"/>
            <a:ext cx="156972" cy="13227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75"/>
          <p:cNvSpPr/>
          <p:nvPr/>
        </p:nvSpPr>
        <p:spPr>
          <a:xfrm>
            <a:off x="7211568" y="1670278"/>
            <a:ext cx="324611" cy="8869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76"/>
          <p:cNvSpPr/>
          <p:nvPr/>
        </p:nvSpPr>
        <p:spPr>
          <a:xfrm>
            <a:off x="7257668" y="1715388"/>
            <a:ext cx="184785" cy="761365"/>
          </a:xfrm>
          <a:custGeom>
            <a:avLst/>
            <a:gdLst/>
            <a:ahLst/>
            <a:cxnLst/>
            <a:rect l="l" t="t" r="r" b="b"/>
            <a:pathLst>
              <a:path w="184784" h="761364">
                <a:moveTo>
                  <a:pt x="184276" y="76098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77"/>
          <p:cNvSpPr/>
          <p:nvPr/>
        </p:nvSpPr>
        <p:spPr>
          <a:xfrm>
            <a:off x="7432547" y="1548383"/>
            <a:ext cx="12065" cy="930910"/>
          </a:xfrm>
          <a:custGeom>
            <a:avLst/>
            <a:gdLst/>
            <a:ahLst/>
            <a:cxnLst/>
            <a:rect l="l" t="t" r="r" b="b"/>
            <a:pathLst>
              <a:path w="12065" h="930910">
                <a:moveTo>
                  <a:pt x="12065" y="930782"/>
                </a:moveTo>
                <a:lnTo>
                  <a:pt x="0" y="0"/>
                </a:lnTo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78"/>
          <p:cNvSpPr txBox="1"/>
          <p:nvPr/>
        </p:nvSpPr>
        <p:spPr>
          <a:xfrm>
            <a:off x="6797802" y="2268092"/>
            <a:ext cx="360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u(</a:t>
            </a:r>
            <a:r>
              <a:rPr sz="1800" spc="-15" dirty="0">
                <a:latin typeface="Arial"/>
                <a:cs typeface="Arial"/>
              </a:rPr>
              <a:t>t</a:t>
            </a:r>
            <a:r>
              <a:rPr sz="1800" spc="-5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8" name="object 79"/>
          <p:cNvSpPr txBox="1"/>
          <p:nvPr/>
        </p:nvSpPr>
        <p:spPr>
          <a:xfrm>
            <a:off x="7384542" y="1336370"/>
            <a:ext cx="287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(t)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9" name="object 80"/>
          <p:cNvSpPr txBox="1"/>
          <p:nvPr/>
        </p:nvSpPr>
        <p:spPr>
          <a:xfrm>
            <a:off x="6811771" y="1357121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y(</a:t>
            </a:r>
            <a:r>
              <a:rPr sz="1800" spc="-20" dirty="0">
                <a:latin typeface="Arial"/>
                <a:cs typeface="Arial"/>
              </a:rPr>
              <a:t>t</a:t>
            </a:r>
            <a:r>
              <a:rPr sz="1800" spc="-5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0" name="object 81"/>
          <p:cNvSpPr/>
          <p:nvPr/>
        </p:nvSpPr>
        <p:spPr>
          <a:xfrm>
            <a:off x="4115561" y="579881"/>
            <a:ext cx="2095500" cy="661035"/>
          </a:xfrm>
          <a:custGeom>
            <a:avLst/>
            <a:gdLst/>
            <a:ahLst/>
            <a:cxnLst/>
            <a:rect l="l" t="t" r="r" b="b"/>
            <a:pathLst>
              <a:path w="2095500" h="661035">
                <a:moveTo>
                  <a:pt x="0" y="71627"/>
                </a:moveTo>
                <a:lnTo>
                  <a:pt x="5637" y="43773"/>
                </a:lnTo>
                <a:lnTo>
                  <a:pt x="21002" y="21002"/>
                </a:lnTo>
                <a:lnTo>
                  <a:pt x="43773" y="5637"/>
                </a:lnTo>
                <a:lnTo>
                  <a:pt x="71627" y="0"/>
                </a:lnTo>
                <a:lnTo>
                  <a:pt x="349250" y="0"/>
                </a:lnTo>
                <a:lnTo>
                  <a:pt x="873125" y="0"/>
                </a:lnTo>
                <a:lnTo>
                  <a:pt x="2023872" y="0"/>
                </a:lnTo>
                <a:lnTo>
                  <a:pt x="2051726" y="5637"/>
                </a:lnTo>
                <a:lnTo>
                  <a:pt x="2074497" y="21002"/>
                </a:lnTo>
                <a:lnTo>
                  <a:pt x="2089862" y="43773"/>
                </a:lnTo>
                <a:lnTo>
                  <a:pt x="2095500" y="71627"/>
                </a:lnTo>
                <a:lnTo>
                  <a:pt x="2095500" y="250697"/>
                </a:lnTo>
                <a:lnTo>
                  <a:pt x="2095500" y="358139"/>
                </a:lnTo>
                <a:lnTo>
                  <a:pt x="2089862" y="385994"/>
                </a:lnTo>
                <a:lnTo>
                  <a:pt x="2074497" y="408765"/>
                </a:lnTo>
                <a:lnTo>
                  <a:pt x="2051726" y="424130"/>
                </a:lnTo>
                <a:lnTo>
                  <a:pt x="2023872" y="429767"/>
                </a:lnTo>
                <a:lnTo>
                  <a:pt x="873125" y="429767"/>
                </a:lnTo>
                <a:lnTo>
                  <a:pt x="272796" y="661034"/>
                </a:lnTo>
                <a:lnTo>
                  <a:pt x="349250" y="429767"/>
                </a:lnTo>
                <a:lnTo>
                  <a:pt x="71627" y="429767"/>
                </a:lnTo>
                <a:lnTo>
                  <a:pt x="43773" y="424130"/>
                </a:lnTo>
                <a:lnTo>
                  <a:pt x="21002" y="408765"/>
                </a:lnTo>
                <a:lnTo>
                  <a:pt x="5637" y="385994"/>
                </a:lnTo>
                <a:lnTo>
                  <a:pt x="0" y="358139"/>
                </a:lnTo>
                <a:lnTo>
                  <a:pt x="0" y="250697"/>
                </a:lnTo>
                <a:lnTo>
                  <a:pt x="0" y="71627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82"/>
          <p:cNvSpPr txBox="1"/>
          <p:nvPr/>
        </p:nvSpPr>
        <p:spPr>
          <a:xfrm>
            <a:off x="4215765" y="620648"/>
            <a:ext cx="17087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45" dirty="0">
                <a:latin typeface="Arial"/>
                <a:cs typeface="Arial"/>
              </a:rPr>
              <a:t>A </a:t>
            </a:r>
            <a:r>
              <a:rPr sz="1600" spc="-45" dirty="0">
                <a:latin typeface="Arial"/>
                <a:cs typeface="Arial"/>
              </a:rPr>
              <a:t>periodic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controller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2" name="object 83"/>
          <p:cNvSpPr/>
          <p:nvPr/>
        </p:nvSpPr>
        <p:spPr>
          <a:xfrm>
            <a:off x="3209544" y="1844039"/>
            <a:ext cx="3564254" cy="1739900"/>
          </a:xfrm>
          <a:custGeom>
            <a:avLst/>
            <a:gdLst/>
            <a:ahLst/>
            <a:cxnLst/>
            <a:rect l="l" t="t" r="r" b="b"/>
            <a:pathLst>
              <a:path w="3564254" h="1739900">
                <a:moveTo>
                  <a:pt x="3418653" y="56029"/>
                </a:moveTo>
                <a:lnTo>
                  <a:pt x="3399154" y="63500"/>
                </a:lnTo>
                <a:lnTo>
                  <a:pt x="3202051" y="127000"/>
                </a:lnTo>
                <a:lnTo>
                  <a:pt x="3164459" y="152400"/>
                </a:lnTo>
                <a:lnTo>
                  <a:pt x="3127756" y="177800"/>
                </a:lnTo>
                <a:lnTo>
                  <a:pt x="3091942" y="203200"/>
                </a:lnTo>
                <a:lnTo>
                  <a:pt x="3057144" y="228600"/>
                </a:lnTo>
                <a:lnTo>
                  <a:pt x="3023361" y="254000"/>
                </a:lnTo>
                <a:lnTo>
                  <a:pt x="2990596" y="279400"/>
                </a:lnTo>
                <a:lnTo>
                  <a:pt x="2959227" y="304800"/>
                </a:lnTo>
                <a:lnTo>
                  <a:pt x="2929001" y="342900"/>
                </a:lnTo>
                <a:lnTo>
                  <a:pt x="2900172" y="368300"/>
                </a:lnTo>
                <a:lnTo>
                  <a:pt x="2872740" y="406400"/>
                </a:lnTo>
                <a:lnTo>
                  <a:pt x="2846959" y="431800"/>
                </a:lnTo>
                <a:lnTo>
                  <a:pt x="2822702" y="469900"/>
                </a:lnTo>
                <a:lnTo>
                  <a:pt x="2800096" y="508000"/>
                </a:lnTo>
                <a:lnTo>
                  <a:pt x="2779268" y="546100"/>
                </a:lnTo>
                <a:lnTo>
                  <a:pt x="2760345" y="584200"/>
                </a:lnTo>
                <a:lnTo>
                  <a:pt x="2743200" y="622300"/>
                </a:lnTo>
                <a:lnTo>
                  <a:pt x="2728086" y="660400"/>
                </a:lnTo>
                <a:lnTo>
                  <a:pt x="2715133" y="698500"/>
                </a:lnTo>
                <a:lnTo>
                  <a:pt x="2704465" y="736600"/>
                </a:lnTo>
                <a:lnTo>
                  <a:pt x="2699893" y="749300"/>
                </a:lnTo>
                <a:lnTo>
                  <a:pt x="2695829" y="774700"/>
                </a:lnTo>
                <a:lnTo>
                  <a:pt x="2692527" y="787400"/>
                </a:lnTo>
                <a:lnTo>
                  <a:pt x="2689606" y="812800"/>
                </a:lnTo>
                <a:lnTo>
                  <a:pt x="2687447" y="838200"/>
                </a:lnTo>
                <a:lnTo>
                  <a:pt x="2685922" y="850900"/>
                </a:lnTo>
                <a:lnTo>
                  <a:pt x="2684907" y="876300"/>
                </a:lnTo>
                <a:lnTo>
                  <a:pt x="2683891" y="914400"/>
                </a:lnTo>
                <a:lnTo>
                  <a:pt x="2682494" y="927100"/>
                </a:lnTo>
                <a:lnTo>
                  <a:pt x="2680208" y="952500"/>
                </a:lnTo>
                <a:lnTo>
                  <a:pt x="2677033" y="965200"/>
                </a:lnTo>
                <a:lnTo>
                  <a:pt x="2672969" y="990600"/>
                </a:lnTo>
                <a:lnTo>
                  <a:pt x="2667889" y="1003300"/>
                </a:lnTo>
                <a:lnTo>
                  <a:pt x="2662047" y="1028700"/>
                </a:lnTo>
                <a:lnTo>
                  <a:pt x="2655443" y="1041400"/>
                </a:lnTo>
                <a:lnTo>
                  <a:pt x="2647822" y="1066800"/>
                </a:lnTo>
                <a:lnTo>
                  <a:pt x="2639314" y="1079500"/>
                </a:lnTo>
                <a:lnTo>
                  <a:pt x="2630170" y="1104900"/>
                </a:lnTo>
                <a:lnTo>
                  <a:pt x="2620136" y="1117600"/>
                </a:lnTo>
                <a:lnTo>
                  <a:pt x="2609215" y="1143000"/>
                </a:lnTo>
                <a:lnTo>
                  <a:pt x="2597658" y="1155700"/>
                </a:lnTo>
                <a:lnTo>
                  <a:pt x="2585211" y="1168400"/>
                </a:lnTo>
                <a:lnTo>
                  <a:pt x="2572258" y="1193800"/>
                </a:lnTo>
                <a:lnTo>
                  <a:pt x="2558160" y="1206500"/>
                </a:lnTo>
                <a:lnTo>
                  <a:pt x="2543810" y="1231900"/>
                </a:lnTo>
                <a:lnTo>
                  <a:pt x="2528316" y="1244600"/>
                </a:lnTo>
                <a:lnTo>
                  <a:pt x="2512441" y="1257300"/>
                </a:lnTo>
                <a:lnTo>
                  <a:pt x="2495804" y="1282700"/>
                </a:lnTo>
                <a:lnTo>
                  <a:pt x="2478405" y="1295400"/>
                </a:lnTo>
                <a:lnTo>
                  <a:pt x="2460497" y="1320800"/>
                </a:lnTo>
                <a:lnTo>
                  <a:pt x="2441829" y="1333500"/>
                </a:lnTo>
                <a:lnTo>
                  <a:pt x="2422652" y="1346200"/>
                </a:lnTo>
                <a:lnTo>
                  <a:pt x="2402713" y="1358900"/>
                </a:lnTo>
                <a:lnTo>
                  <a:pt x="2382393" y="1384300"/>
                </a:lnTo>
                <a:lnTo>
                  <a:pt x="2361438" y="1397000"/>
                </a:lnTo>
                <a:lnTo>
                  <a:pt x="2317877" y="1422400"/>
                </a:lnTo>
                <a:lnTo>
                  <a:pt x="2272030" y="1460500"/>
                </a:lnTo>
                <a:lnTo>
                  <a:pt x="2224405" y="1485900"/>
                </a:lnTo>
                <a:lnTo>
                  <a:pt x="2174875" y="1511300"/>
                </a:lnTo>
                <a:lnTo>
                  <a:pt x="2123567" y="1536700"/>
                </a:lnTo>
                <a:lnTo>
                  <a:pt x="2070734" y="1562100"/>
                </a:lnTo>
                <a:lnTo>
                  <a:pt x="2016379" y="1587500"/>
                </a:lnTo>
                <a:lnTo>
                  <a:pt x="1960753" y="1612900"/>
                </a:lnTo>
                <a:lnTo>
                  <a:pt x="1903730" y="1625600"/>
                </a:lnTo>
                <a:lnTo>
                  <a:pt x="1845818" y="1651000"/>
                </a:lnTo>
                <a:lnTo>
                  <a:pt x="1605280" y="1701800"/>
                </a:lnTo>
                <a:lnTo>
                  <a:pt x="1543431" y="1701800"/>
                </a:lnTo>
                <a:lnTo>
                  <a:pt x="1512443" y="1714500"/>
                </a:lnTo>
                <a:lnTo>
                  <a:pt x="746379" y="1714500"/>
                </a:lnTo>
                <a:lnTo>
                  <a:pt x="803909" y="1727200"/>
                </a:lnTo>
                <a:lnTo>
                  <a:pt x="922146" y="1727200"/>
                </a:lnTo>
                <a:lnTo>
                  <a:pt x="982471" y="1739900"/>
                </a:lnTo>
                <a:lnTo>
                  <a:pt x="1546479" y="1739900"/>
                </a:lnTo>
                <a:lnTo>
                  <a:pt x="1853438" y="1676400"/>
                </a:lnTo>
                <a:lnTo>
                  <a:pt x="1912366" y="1651000"/>
                </a:lnTo>
                <a:lnTo>
                  <a:pt x="1970151" y="1638300"/>
                </a:lnTo>
                <a:lnTo>
                  <a:pt x="2026793" y="1612900"/>
                </a:lnTo>
                <a:lnTo>
                  <a:pt x="2082038" y="1587500"/>
                </a:lnTo>
                <a:lnTo>
                  <a:pt x="2135759" y="1562100"/>
                </a:lnTo>
                <a:lnTo>
                  <a:pt x="2187956" y="1536700"/>
                </a:lnTo>
                <a:lnTo>
                  <a:pt x="2238375" y="1511300"/>
                </a:lnTo>
                <a:lnTo>
                  <a:pt x="2287016" y="1485900"/>
                </a:lnTo>
                <a:lnTo>
                  <a:pt x="2333625" y="1447800"/>
                </a:lnTo>
                <a:lnTo>
                  <a:pt x="2378202" y="1422400"/>
                </a:lnTo>
                <a:lnTo>
                  <a:pt x="2399792" y="1409700"/>
                </a:lnTo>
                <a:lnTo>
                  <a:pt x="2420747" y="1384300"/>
                </a:lnTo>
                <a:lnTo>
                  <a:pt x="2441067" y="1371600"/>
                </a:lnTo>
                <a:lnTo>
                  <a:pt x="2460752" y="1358900"/>
                </a:lnTo>
                <a:lnTo>
                  <a:pt x="2479802" y="1333500"/>
                </a:lnTo>
                <a:lnTo>
                  <a:pt x="2498217" y="1320800"/>
                </a:lnTo>
                <a:lnTo>
                  <a:pt x="2516123" y="1295400"/>
                </a:lnTo>
                <a:lnTo>
                  <a:pt x="2533269" y="1282700"/>
                </a:lnTo>
                <a:lnTo>
                  <a:pt x="2549779" y="1270000"/>
                </a:lnTo>
                <a:lnTo>
                  <a:pt x="2565654" y="1244600"/>
                </a:lnTo>
                <a:lnTo>
                  <a:pt x="2580767" y="1231900"/>
                </a:lnTo>
                <a:lnTo>
                  <a:pt x="2595118" y="1206500"/>
                </a:lnTo>
                <a:lnTo>
                  <a:pt x="2608707" y="1193800"/>
                </a:lnTo>
                <a:lnTo>
                  <a:pt x="2621660" y="1168400"/>
                </a:lnTo>
                <a:lnTo>
                  <a:pt x="2633726" y="1155700"/>
                </a:lnTo>
                <a:lnTo>
                  <a:pt x="2645029" y="1130300"/>
                </a:lnTo>
                <a:lnTo>
                  <a:pt x="2655697" y="1117600"/>
                </a:lnTo>
                <a:lnTo>
                  <a:pt x="2665348" y="1092200"/>
                </a:lnTo>
                <a:lnTo>
                  <a:pt x="2674239" y="1079500"/>
                </a:lnTo>
                <a:lnTo>
                  <a:pt x="2682240" y="1054100"/>
                </a:lnTo>
                <a:lnTo>
                  <a:pt x="2689352" y="1041400"/>
                </a:lnTo>
                <a:lnTo>
                  <a:pt x="2695575" y="1016000"/>
                </a:lnTo>
                <a:lnTo>
                  <a:pt x="2700909" y="990600"/>
                </a:lnTo>
                <a:lnTo>
                  <a:pt x="2705354" y="977900"/>
                </a:lnTo>
                <a:lnTo>
                  <a:pt x="2708783" y="952500"/>
                </a:lnTo>
                <a:lnTo>
                  <a:pt x="2711322" y="939800"/>
                </a:lnTo>
                <a:lnTo>
                  <a:pt x="2712720" y="914400"/>
                </a:lnTo>
                <a:lnTo>
                  <a:pt x="2713228" y="889000"/>
                </a:lnTo>
                <a:lnTo>
                  <a:pt x="2713863" y="876300"/>
                </a:lnTo>
                <a:lnTo>
                  <a:pt x="2714752" y="850900"/>
                </a:lnTo>
                <a:lnTo>
                  <a:pt x="2716276" y="838200"/>
                </a:lnTo>
                <a:lnTo>
                  <a:pt x="2718435" y="812800"/>
                </a:lnTo>
                <a:lnTo>
                  <a:pt x="2721102" y="800100"/>
                </a:lnTo>
                <a:lnTo>
                  <a:pt x="2724404" y="774700"/>
                </a:lnTo>
                <a:lnTo>
                  <a:pt x="2728214" y="762000"/>
                </a:lnTo>
                <a:lnTo>
                  <a:pt x="2732659" y="736600"/>
                </a:lnTo>
                <a:lnTo>
                  <a:pt x="2743072" y="698500"/>
                </a:lnTo>
                <a:lnTo>
                  <a:pt x="2755646" y="660400"/>
                </a:lnTo>
                <a:lnTo>
                  <a:pt x="2770123" y="622300"/>
                </a:lnTo>
                <a:lnTo>
                  <a:pt x="2786634" y="596900"/>
                </a:lnTo>
                <a:lnTo>
                  <a:pt x="2805048" y="558800"/>
                </a:lnTo>
                <a:lnTo>
                  <a:pt x="2825242" y="520700"/>
                </a:lnTo>
                <a:lnTo>
                  <a:pt x="2847085" y="482600"/>
                </a:lnTo>
                <a:lnTo>
                  <a:pt x="2870708" y="457200"/>
                </a:lnTo>
                <a:lnTo>
                  <a:pt x="2895727" y="419100"/>
                </a:lnTo>
                <a:lnTo>
                  <a:pt x="2922397" y="393700"/>
                </a:lnTo>
                <a:lnTo>
                  <a:pt x="2950464" y="355600"/>
                </a:lnTo>
                <a:lnTo>
                  <a:pt x="2979801" y="330200"/>
                </a:lnTo>
                <a:lnTo>
                  <a:pt x="3010281" y="304800"/>
                </a:lnTo>
                <a:lnTo>
                  <a:pt x="3042158" y="266700"/>
                </a:lnTo>
                <a:lnTo>
                  <a:pt x="3075051" y="241300"/>
                </a:lnTo>
                <a:lnTo>
                  <a:pt x="3108833" y="228600"/>
                </a:lnTo>
                <a:lnTo>
                  <a:pt x="3143631" y="203200"/>
                </a:lnTo>
                <a:lnTo>
                  <a:pt x="3179318" y="177800"/>
                </a:lnTo>
                <a:lnTo>
                  <a:pt x="3215767" y="152400"/>
                </a:lnTo>
                <a:lnTo>
                  <a:pt x="3406394" y="88900"/>
                </a:lnTo>
                <a:lnTo>
                  <a:pt x="3422268" y="88900"/>
                </a:lnTo>
                <a:lnTo>
                  <a:pt x="3418653" y="56029"/>
                </a:lnTo>
                <a:close/>
              </a:path>
              <a:path w="3564254" h="1739900">
                <a:moveTo>
                  <a:pt x="984377" y="1701800"/>
                </a:moveTo>
                <a:lnTo>
                  <a:pt x="635254" y="1701800"/>
                </a:lnTo>
                <a:lnTo>
                  <a:pt x="690118" y="1714500"/>
                </a:lnTo>
                <a:lnTo>
                  <a:pt x="1045209" y="1714500"/>
                </a:lnTo>
                <a:lnTo>
                  <a:pt x="984377" y="1701800"/>
                </a:lnTo>
                <a:close/>
              </a:path>
              <a:path w="3564254" h="1739900">
                <a:moveTo>
                  <a:pt x="693419" y="1676400"/>
                </a:moveTo>
                <a:lnTo>
                  <a:pt x="479679" y="1676400"/>
                </a:lnTo>
                <a:lnTo>
                  <a:pt x="581659" y="1701800"/>
                </a:lnTo>
                <a:lnTo>
                  <a:pt x="864996" y="1701800"/>
                </a:lnTo>
                <a:lnTo>
                  <a:pt x="806577" y="1689100"/>
                </a:lnTo>
                <a:lnTo>
                  <a:pt x="749427" y="1689100"/>
                </a:lnTo>
                <a:lnTo>
                  <a:pt x="693419" y="1676400"/>
                </a:lnTo>
                <a:close/>
              </a:path>
              <a:path w="3564254" h="1739900">
                <a:moveTo>
                  <a:pt x="585723" y="1663700"/>
                </a:moveTo>
                <a:lnTo>
                  <a:pt x="384936" y="1663700"/>
                </a:lnTo>
                <a:lnTo>
                  <a:pt x="431292" y="1676400"/>
                </a:lnTo>
                <a:lnTo>
                  <a:pt x="638809" y="1676400"/>
                </a:lnTo>
                <a:lnTo>
                  <a:pt x="585723" y="1663700"/>
                </a:lnTo>
                <a:close/>
              </a:path>
              <a:path w="3564254" h="1739900">
                <a:moveTo>
                  <a:pt x="346582" y="1625600"/>
                </a:moveTo>
                <a:lnTo>
                  <a:pt x="221233" y="1625600"/>
                </a:lnTo>
                <a:lnTo>
                  <a:pt x="239776" y="1638300"/>
                </a:lnTo>
                <a:lnTo>
                  <a:pt x="278383" y="1638300"/>
                </a:lnTo>
                <a:lnTo>
                  <a:pt x="319405" y="1651000"/>
                </a:lnTo>
                <a:lnTo>
                  <a:pt x="340741" y="1663700"/>
                </a:lnTo>
                <a:lnTo>
                  <a:pt x="534161" y="1663700"/>
                </a:lnTo>
                <a:lnTo>
                  <a:pt x="484378" y="1651000"/>
                </a:lnTo>
                <a:lnTo>
                  <a:pt x="436371" y="1651000"/>
                </a:lnTo>
                <a:lnTo>
                  <a:pt x="390397" y="1638300"/>
                </a:lnTo>
                <a:lnTo>
                  <a:pt x="346582" y="1625600"/>
                </a:lnTo>
                <a:close/>
              </a:path>
              <a:path w="3564254" h="1739900">
                <a:moveTo>
                  <a:pt x="284988" y="1612900"/>
                </a:moveTo>
                <a:lnTo>
                  <a:pt x="170053" y="1612900"/>
                </a:lnTo>
                <a:lnTo>
                  <a:pt x="186435" y="1625600"/>
                </a:lnTo>
                <a:lnTo>
                  <a:pt x="304927" y="1625600"/>
                </a:lnTo>
                <a:lnTo>
                  <a:pt x="284988" y="1612900"/>
                </a:lnTo>
                <a:close/>
              </a:path>
              <a:path w="3564254" h="1739900">
                <a:moveTo>
                  <a:pt x="228854" y="1600200"/>
                </a:moveTo>
                <a:lnTo>
                  <a:pt x="139065" y="1600200"/>
                </a:lnTo>
                <a:lnTo>
                  <a:pt x="154178" y="1612900"/>
                </a:lnTo>
                <a:lnTo>
                  <a:pt x="246888" y="1612900"/>
                </a:lnTo>
                <a:lnTo>
                  <a:pt x="228854" y="1600200"/>
                </a:lnTo>
                <a:close/>
              </a:path>
              <a:path w="3564254" h="1739900">
                <a:moveTo>
                  <a:pt x="194818" y="1587500"/>
                </a:moveTo>
                <a:lnTo>
                  <a:pt x="98043" y="1587500"/>
                </a:lnTo>
                <a:lnTo>
                  <a:pt x="110997" y="1600200"/>
                </a:lnTo>
                <a:lnTo>
                  <a:pt x="211581" y="1600200"/>
                </a:lnTo>
                <a:lnTo>
                  <a:pt x="194818" y="1587500"/>
                </a:lnTo>
                <a:close/>
              </a:path>
              <a:path w="3564254" h="1739900">
                <a:moveTo>
                  <a:pt x="148844" y="1574800"/>
                </a:moveTo>
                <a:lnTo>
                  <a:pt x="74421" y="1574800"/>
                </a:lnTo>
                <a:lnTo>
                  <a:pt x="85852" y="1587500"/>
                </a:lnTo>
                <a:lnTo>
                  <a:pt x="163321" y="1587500"/>
                </a:lnTo>
                <a:lnTo>
                  <a:pt x="148844" y="1574800"/>
                </a:lnTo>
                <a:close/>
              </a:path>
              <a:path w="3564254" h="1739900">
                <a:moveTo>
                  <a:pt x="109601" y="1562100"/>
                </a:moveTo>
                <a:lnTo>
                  <a:pt x="44195" y="1562100"/>
                </a:lnTo>
                <a:lnTo>
                  <a:pt x="53593" y="1574800"/>
                </a:lnTo>
                <a:lnTo>
                  <a:pt x="121793" y="1574800"/>
                </a:lnTo>
                <a:lnTo>
                  <a:pt x="109601" y="1562100"/>
                </a:lnTo>
                <a:close/>
              </a:path>
              <a:path w="3564254" h="1739900">
                <a:moveTo>
                  <a:pt x="87376" y="1549400"/>
                </a:moveTo>
                <a:lnTo>
                  <a:pt x="28320" y="1549400"/>
                </a:lnTo>
                <a:lnTo>
                  <a:pt x="35813" y="1562100"/>
                </a:lnTo>
                <a:lnTo>
                  <a:pt x="98043" y="1562100"/>
                </a:lnTo>
                <a:lnTo>
                  <a:pt x="87376" y="1549400"/>
                </a:lnTo>
                <a:close/>
              </a:path>
              <a:path w="3564254" h="1739900">
                <a:moveTo>
                  <a:pt x="60579" y="1536700"/>
                </a:moveTo>
                <a:lnTo>
                  <a:pt x="15239" y="1536700"/>
                </a:lnTo>
                <a:lnTo>
                  <a:pt x="21208" y="1549400"/>
                </a:lnTo>
                <a:lnTo>
                  <a:pt x="68580" y="1549400"/>
                </a:lnTo>
                <a:lnTo>
                  <a:pt x="60579" y="1536700"/>
                </a:lnTo>
                <a:close/>
              </a:path>
              <a:path w="3564254" h="1739900">
                <a:moveTo>
                  <a:pt x="47117" y="1524000"/>
                </a:moveTo>
                <a:lnTo>
                  <a:pt x="5714" y="1524000"/>
                </a:lnTo>
                <a:lnTo>
                  <a:pt x="9906" y="1536700"/>
                </a:lnTo>
                <a:lnTo>
                  <a:pt x="53467" y="1536700"/>
                </a:lnTo>
                <a:lnTo>
                  <a:pt x="47117" y="1524000"/>
                </a:lnTo>
                <a:close/>
              </a:path>
              <a:path w="3564254" h="1739900">
                <a:moveTo>
                  <a:pt x="34417" y="1511300"/>
                </a:moveTo>
                <a:lnTo>
                  <a:pt x="2412" y="1511300"/>
                </a:lnTo>
                <a:lnTo>
                  <a:pt x="3175" y="1524000"/>
                </a:lnTo>
                <a:lnTo>
                  <a:pt x="37718" y="1524000"/>
                </a:lnTo>
                <a:lnTo>
                  <a:pt x="34417" y="1511300"/>
                </a:lnTo>
                <a:close/>
              </a:path>
              <a:path w="3564254" h="1739900">
                <a:moveTo>
                  <a:pt x="28956" y="1498600"/>
                </a:moveTo>
                <a:lnTo>
                  <a:pt x="0" y="1498600"/>
                </a:lnTo>
                <a:lnTo>
                  <a:pt x="507" y="1511300"/>
                </a:lnTo>
                <a:lnTo>
                  <a:pt x="29337" y="1511300"/>
                </a:lnTo>
                <a:lnTo>
                  <a:pt x="28956" y="1498600"/>
                </a:lnTo>
                <a:close/>
              </a:path>
              <a:path w="3564254" h="1739900">
                <a:moveTo>
                  <a:pt x="28956" y="1498600"/>
                </a:moveTo>
                <a:lnTo>
                  <a:pt x="29337" y="1511300"/>
                </a:lnTo>
                <a:lnTo>
                  <a:pt x="30353" y="1511300"/>
                </a:lnTo>
                <a:lnTo>
                  <a:pt x="28956" y="1498600"/>
                </a:lnTo>
                <a:close/>
              </a:path>
              <a:path w="3564254" h="1739900">
                <a:moveTo>
                  <a:pt x="3432302" y="50800"/>
                </a:moveTo>
                <a:lnTo>
                  <a:pt x="3418653" y="56029"/>
                </a:lnTo>
                <a:lnTo>
                  <a:pt x="3427856" y="139700"/>
                </a:lnTo>
                <a:lnTo>
                  <a:pt x="3505726" y="88900"/>
                </a:lnTo>
                <a:lnTo>
                  <a:pt x="3436874" y="88900"/>
                </a:lnTo>
                <a:lnTo>
                  <a:pt x="3432302" y="50800"/>
                </a:lnTo>
                <a:close/>
              </a:path>
              <a:path w="3564254" h="1739900">
                <a:moveTo>
                  <a:pt x="3564128" y="50800"/>
                </a:moveTo>
                <a:lnTo>
                  <a:pt x="3432302" y="50800"/>
                </a:lnTo>
                <a:lnTo>
                  <a:pt x="3436874" y="88900"/>
                </a:lnTo>
                <a:lnTo>
                  <a:pt x="3505726" y="88900"/>
                </a:lnTo>
                <a:lnTo>
                  <a:pt x="3564128" y="50800"/>
                </a:lnTo>
                <a:close/>
              </a:path>
              <a:path w="3564254" h="1739900">
                <a:moveTo>
                  <a:pt x="3412489" y="0"/>
                </a:moveTo>
                <a:lnTo>
                  <a:pt x="3418653" y="56029"/>
                </a:lnTo>
                <a:lnTo>
                  <a:pt x="3432302" y="50800"/>
                </a:lnTo>
                <a:lnTo>
                  <a:pt x="3564128" y="50800"/>
                </a:lnTo>
                <a:lnTo>
                  <a:pt x="341248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84"/>
          <p:cNvSpPr/>
          <p:nvPr/>
        </p:nvSpPr>
        <p:spPr>
          <a:xfrm>
            <a:off x="3131566" y="5202173"/>
            <a:ext cx="127000" cy="456565"/>
          </a:xfrm>
          <a:custGeom>
            <a:avLst/>
            <a:gdLst/>
            <a:ahLst/>
            <a:cxnLst/>
            <a:rect l="l" t="t" r="r" b="b"/>
            <a:pathLst>
              <a:path w="127000" h="456564">
                <a:moveTo>
                  <a:pt x="73406" y="114300"/>
                </a:moveTo>
                <a:lnTo>
                  <a:pt x="53593" y="114300"/>
                </a:lnTo>
                <a:lnTo>
                  <a:pt x="53593" y="456438"/>
                </a:lnTo>
                <a:lnTo>
                  <a:pt x="73406" y="456438"/>
                </a:lnTo>
                <a:lnTo>
                  <a:pt x="73406" y="114300"/>
                </a:lnTo>
                <a:close/>
              </a:path>
              <a:path w="127000" h="456564">
                <a:moveTo>
                  <a:pt x="63500" y="0"/>
                </a:moveTo>
                <a:lnTo>
                  <a:pt x="0" y="127000"/>
                </a:lnTo>
                <a:lnTo>
                  <a:pt x="53593" y="127000"/>
                </a:lnTo>
                <a:lnTo>
                  <a:pt x="53593" y="114300"/>
                </a:lnTo>
                <a:lnTo>
                  <a:pt x="120649" y="114300"/>
                </a:lnTo>
                <a:lnTo>
                  <a:pt x="63500" y="0"/>
                </a:lnTo>
                <a:close/>
              </a:path>
              <a:path w="127000" h="456564">
                <a:moveTo>
                  <a:pt x="120649" y="114300"/>
                </a:moveTo>
                <a:lnTo>
                  <a:pt x="73406" y="114300"/>
                </a:lnTo>
                <a:lnTo>
                  <a:pt x="73406" y="127000"/>
                </a:lnTo>
                <a:lnTo>
                  <a:pt x="126999" y="127000"/>
                </a:lnTo>
                <a:lnTo>
                  <a:pt x="120649" y="1143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85"/>
          <p:cNvSpPr/>
          <p:nvPr/>
        </p:nvSpPr>
        <p:spPr>
          <a:xfrm>
            <a:off x="2823972" y="4171188"/>
            <a:ext cx="1446530" cy="958215"/>
          </a:xfrm>
          <a:custGeom>
            <a:avLst/>
            <a:gdLst/>
            <a:ahLst/>
            <a:cxnLst/>
            <a:rect l="l" t="t" r="r" b="b"/>
            <a:pathLst>
              <a:path w="1446529" h="958214">
                <a:moveTo>
                  <a:pt x="0" y="88137"/>
                </a:moveTo>
                <a:lnTo>
                  <a:pt x="6931" y="53846"/>
                </a:lnTo>
                <a:lnTo>
                  <a:pt x="25828" y="25828"/>
                </a:lnTo>
                <a:lnTo>
                  <a:pt x="53846" y="6931"/>
                </a:lnTo>
                <a:lnTo>
                  <a:pt x="88137" y="0"/>
                </a:lnTo>
                <a:lnTo>
                  <a:pt x="241045" y="0"/>
                </a:lnTo>
                <a:lnTo>
                  <a:pt x="602614" y="0"/>
                </a:lnTo>
                <a:lnTo>
                  <a:pt x="1358138" y="0"/>
                </a:lnTo>
                <a:lnTo>
                  <a:pt x="1392429" y="6931"/>
                </a:lnTo>
                <a:lnTo>
                  <a:pt x="1420447" y="25828"/>
                </a:lnTo>
                <a:lnTo>
                  <a:pt x="1439344" y="53846"/>
                </a:lnTo>
                <a:lnTo>
                  <a:pt x="1446276" y="88137"/>
                </a:lnTo>
                <a:lnTo>
                  <a:pt x="1446276" y="308482"/>
                </a:lnTo>
                <a:lnTo>
                  <a:pt x="1446276" y="440689"/>
                </a:lnTo>
                <a:lnTo>
                  <a:pt x="1439344" y="474981"/>
                </a:lnTo>
                <a:lnTo>
                  <a:pt x="1420447" y="502999"/>
                </a:lnTo>
                <a:lnTo>
                  <a:pt x="1392429" y="521896"/>
                </a:lnTo>
                <a:lnTo>
                  <a:pt x="1358138" y="528828"/>
                </a:lnTo>
                <a:lnTo>
                  <a:pt x="602614" y="528828"/>
                </a:lnTo>
                <a:lnTo>
                  <a:pt x="344423" y="958088"/>
                </a:lnTo>
                <a:lnTo>
                  <a:pt x="241045" y="528828"/>
                </a:lnTo>
                <a:lnTo>
                  <a:pt x="88137" y="528828"/>
                </a:lnTo>
                <a:lnTo>
                  <a:pt x="53846" y="521896"/>
                </a:lnTo>
                <a:lnTo>
                  <a:pt x="25828" y="502999"/>
                </a:lnTo>
                <a:lnTo>
                  <a:pt x="6931" y="474981"/>
                </a:lnTo>
                <a:lnTo>
                  <a:pt x="0" y="440689"/>
                </a:lnTo>
                <a:lnTo>
                  <a:pt x="0" y="308482"/>
                </a:lnTo>
                <a:lnTo>
                  <a:pt x="0" y="88137"/>
                </a:lnTo>
                <a:close/>
              </a:path>
            </a:pathLst>
          </a:custGeom>
          <a:ln w="12192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86"/>
          <p:cNvSpPr txBox="1"/>
          <p:nvPr/>
        </p:nvSpPr>
        <p:spPr>
          <a:xfrm>
            <a:off x="2928873" y="4222495"/>
            <a:ext cx="1148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sz="1200" spc="-25" dirty="0">
                <a:solidFill>
                  <a:srgbClr val="C00000"/>
                </a:solidFill>
                <a:latin typeface="Arial"/>
                <a:cs typeface="Arial"/>
              </a:rPr>
              <a:t>control </a:t>
            </a:r>
            <a:r>
              <a:rPr sz="1200" spc="-55" dirty="0">
                <a:solidFill>
                  <a:srgbClr val="C00000"/>
                </a:solidFill>
                <a:latin typeface="Arial"/>
                <a:cs typeface="Arial"/>
              </a:rPr>
              <a:t>task</a:t>
            </a:r>
            <a:r>
              <a:rPr sz="12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spc="-65" dirty="0">
                <a:solidFill>
                  <a:srgbClr val="C00000"/>
                </a:solidFill>
                <a:latin typeface="Arial"/>
                <a:cs typeface="Arial"/>
              </a:rPr>
              <a:t>is  </a:t>
            </a:r>
            <a:r>
              <a:rPr sz="1200" spc="-40" dirty="0">
                <a:solidFill>
                  <a:srgbClr val="C00000"/>
                </a:solidFill>
                <a:latin typeface="Arial"/>
                <a:cs typeface="Arial"/>
              </a:rPr>
              <a:t>activated</a:t>
            </a:r>
            <a:r>
              <a:rPr sz="1200" spc="-1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spc="-70" dirty="0">
                <a:solidFill>
                  <a:srgbClr val="C00000"/>
                </a:solidFill>
                <a:latin typeface="Arial"/>
                <a:cs typeface="Arial"/>
              </a:rPr>
              <a:t>again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6" name="object 87"/>
          <p:cNvSpPr/>
          <p:nvPr/>
        </p:nvSpPr>
        <p:spPr>
          <a:xfrm>
            <a:off x="3171444" y="5391962"/>
            <a:ext cx="396252" cy="2453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88"/>
          <p:cNvSpPr/>
          <p:nvPr/>
        </p:nvSpPr>
        <p:spPr>
          <a:xfrm>
            <a:off x="3218688" y="5416296"/>
            <a:ext cx="306324" cy="1554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89"/>
          <p:cNvSpPr/>
          <p:nvPr/>
        </p:nvSpPr>
        <p:spPr>
          <a:xfrm>
            <a:off x="3218688" y="5416296"/>
            <a:ext cx="306705" cy="155575"/>
          </a:xfrm>
          <a:custGeom>
            <a:avLst/>
            <a:gdLst/>
            <a:ahLst/>
            <a:cxnLst/>
            <a:rect l="l" t="t" r="r" b="b"/>
            <a:pathLst>
              <a:path w="306704" h="155575">
                <a:moveTo>
                  <a:pt x="0" y="155447"/>
                </a:moveTo>
                <a:lnTo>
                  <a:pt x="306324" y="155447"/>
                </a:lnTo>
                <a:lnTo>
                  <a:pt x="306324" y="0"/>
                </a:lnTo>
                <a:lnTo>
                  <a:pt x="0" y="0"/>
                </a:lnTo>
                <a:lnTo>
                  <a:pt x="0" y="1554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90"/>
          <p:cNvSpPr/>
          <p:nvPr/>
        </p:nvSpPr>
        <p:spPr>
          <a:xfrm>
            <a:off x="3509771" y="5391911"/>
            <a:ext cx="940295" cy="2423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91"/>
          <p:cNvSpPr/>
          <p:nvPr/>
        </p:nvSpPr>
        <p:spPr>
          <a:xfrm>
            <a:off x="3557015" y="5416296"/>
            <a:ext cx="850391" cy="1523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92"/>
          <p:cNvSpPr/>
          <p:nvPr/>
        </p:nvSpPr>
        <p:spPr>
          <a:xfrm>
            <a:off x="3557015" y="5416296"/>
            <a:ext cx="850900" cy="152400"/>
          </a:xfrm>
          <a:custGeom>
            <a:avLst/>
            <a:gdLst/>
            <a:ahLst/>
            <a:cxnLst/>
            <a:rect l="l" t="t" r="r" b="b"/>
            <a:pathLst>
              <a:path w="850900" h="152400">
                <a:moveTo>
                  <a:pt x="0" y="152399"/>
                </a:moveTo>
                <a:lnTo>
                  <a:pt x="850391" y="152399"/>
                </a:lnTo>
                <a:lnTo>
                  <a:pt x="85039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93"/>
          <p:cNvSpPr/>
          <p:nvPr/>
        </p:nvSpPr>
        <p:spPr>
          <a:xfrm>
            <a:off x="4381500" y="5391911"/>
            <a:ext cx="635508" cy="242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94"/>
          <p:cNvSpPr/>
          <p:nvPr/>
        </p:nvSpPr>
        <p:spPr>
          <a:xfrm>
            <a:off x="4428744" y="5416296"/>
            <a:ext cx="545591" cy="1523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95"/>
          <p:cNvSpPr/>
          <p:nvPr/>
        </p:nvSpPr>
        <p:spPr>
          <a:xfrm>
            <a:off x="4428744" y="5416296"/>
            <a:ext cx="546100" cy="152400"/>
          </a:xfrm>
          <a:custGeom>
            <a:avLst/>
            <a:gdLst/>
            <a:ahLst/>
            <a:cxnLst/>
            <a:rect l="l" t="t" r="r" b="b"/>
            <a:pathLst>
              <a:path w="546100" h="152400">
                <a:moveTo>
                  <a:pt x="0" y="152399"/>
                </a:moveTo>
                <a:lnTo>
                  <a:pt x="545591" y="152399"/>
                </a:lnTo>
                <a:lnTo>
                  <a:pt x="54559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96"/>
          <p:cNvSpPr txBox="1"/>
          <p:nvPr/>
        </p:nvSpPr>
        <p:spPr>
          <a:xfrm>
            <a:off x="6155816" y="4285869"/>
            <a:ext cx="2700655" cy="1805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spc="-35" dirty="0">
                <a:latin typeface="Arial"/>
                <a:cs typeface="Arial"/>
              </a:rPr>
              <a:t>While(true)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spc="-35" dirty="0"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243840">
              <a:lnSpc>
                <a:spcPts val="1730"/>
              </a:lnSpc>
            </a:pPr>
            <a:r>
              <a:rPr sz="1600" b="1" spc="-90" dirty="0">
                <a:latin typeface="Trebuchet MS"/>
                <a:cs typeface="Trebuchet MS"/>
              </a:rPr>
              <a:t>Read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80" dirty="0">
                <a:latin typeface="Trebuchet MS"/>
                <a:cs typeface="Trebuchet MS"/>
              </a:rPr>
              <a:t>input</a:t>
            </a:r>
            <a:r>
              <a:rPr sz="1600" spc="-80" dirty="0"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marL="243840">
              <a:lnSpc>
                <a:spcPts val="1730"/>
              </a:lnSpc>
            </a:pPr>
            <a:r>
              <a:rPr sz="1600" spc="-80" dirty="0">
                <a:solidFill>
                  <a:srgbClr val="001F5F"/>
                </a:solidFill>
                <a:latin typeface="Arial"/>
                <a:cs typeface="Arial"/>
              </a:rPr>
              <a:t>Compute </a:t>
            </a:r>
            <a:r>
              <a:rPr sz="1600" spc="-35" dirty="0">
                <a:solidFill>
                  <a:srgbClr val="001F5F"/>
                </a:solidFill>
                <a:latin typeface="Arial"/>
                <a:cs typeface="Arial"/>
              </a:rPr>
              <a:t>control</a:t>
            </a:r>
            <a:r>
              <a:rPr sz="1600" spc="-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001F5F"/>
                </a:solidFill>
                <a:latin typeface="Arial"/>
                <a:cs typeface="Arial"/>
              </a:rPr>
              <a:t>command;</a:t>
            </a:r>
            <a:endParaRPr sz="1600">
              <a:latin typeface="Arial"/>
              <a:cs typeface="Arial"/>
            </a:endParaRPr>
          </a:p>
          <a:p>
            <a:pPr marL="243840">
              <a:lnSpc>
                <a:spcPts val="1730"/>
              </a:lnSpc>
            </a:pPr>
            <a:r>
              <a:rPr sz="1600" b="1" spc="-95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1600" b="1" spc="-1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600" b="1" spc="-75" dirty="0">
                <a:solidFill>
                  <a:srgbClr val="006FC0"/>
                </a:solidFill>
                <a:latin typeface="Trebuchet MS"/>
                <a:cs typeface="Trebuchet MS"/>
              </a:rPr>
              <a:t>output</a:t>
            </a:r>
            <a:r>
              <a:rPr sz="1600" spc="-75" dirty="0"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marL="584200" marR="5080" indent="-340360">
              <a:lnSpc>
                <a:spcPts val="1730"/>
              </a:lnSpc>
              <a:spcBef>
                <a:spcPts val="120"/>
              </a:spcBef>
            </a:pPr>
            <a:r>
              <a:rPr sz="1600" spc="-120" dirty="0">
                <a:solidFill>
                  <a:srgbClr val="6F2F9F"/>
                </a:solidFill>
                <a:latin typeface="Arial"/>
                <a:cs typeface="Arial"/>
              </a:rPr>
              <a:t>Sleep </a:t>
            </a:r>
            <a:r>
              <a:rPr sz="1600" spc="-15" dirty="0">
                <a:latin typeface="Arial"/>
                <a:cs typeface="Arial"/>
              </a:rPr>
              <a:t>(until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spc="-50" dirty="0">
                <a:latin typeface="Arial"/>
                <a:cs typeface="Arial"/>
              </a:rPr>
              <a:t>next</a:t>
            </a:r>
            <a:r>
              <a:rPr sz="1600" spc="-190" dirty="0">
                <a:latin typeface="Arial"/>
                <a:cs typeface="Arial"/>
              </a:rPr>
              <a:t> </a:t>
            </a:r>
            <a:r>
              <a:rPr sz="1600" spc="-80" dirty="0">
                <a:latin typeface="Arial"/>
                <a:cs typeface="Arial"/>
              </a:rPr>
              <a:t>sampling  </a:t>
            </a:r>
            <a:r>
              <a:rPr sz="1600" spc="-40" dirty="0">
                <a:latin typeface="Arial"/>
                <a:cs typeface="Arial"/>
              </a:rPr>
              <a:t>period);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00"/>
              </a:lnSpc>
            </a:pPr>
            <a:r>
              <a:rPr sz="1600" spc="-35" dirty="0"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76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/>
      <p:bldP spid="128" grpId="0" animBg="1"/>
      <p:bldP spid="129" grpId="0"/>
      <p:bldP spid="130" grpId="0" animBg="1"/>
      <p:bldP spid="131" grpId="0" animBg="1"/>
      <p:bldP spid="132" grpId="0" animBg="1"/>
      <p:bldP spid="133" grpId="0" animBg="1"/>
      <p:bldP spid="134" grpId="0" animBg="1"/>
      <p:bldP spid="135" grpId="0"/>
      <p:bldP spid="136" grpId="0" animBg="1"/>
      <p:bldP spid="137" grpId="0" animBg="1"/>
      <p:bldP spid="138" grpId="0" animBg="1"/>
      <p:bldP spid="139" grpId="0" animBg="1"/>
      <p:bldP spid="140" grpId="0" animBg="1"/>
      <p:bldP spid="141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/>
      <p:bldP spid="203" grpId="0" animBg="1"/>
      <p:bldP spid="204" grpId="0" animBg="1"/>
      <p:bldP spid="205" grpId="0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How is it implemented?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00" name="object 6"/>
          <p:cNvSpPr/>
          <p:nvPr/>
        </p:nvSpPr>
        <p:spPr>
          <a:xfrm>
            <a:off x="575818" y="5335905"/>
            <a:ext cx="127000" cy="456565"/>
          </a:xfrm>
          <a:custGeom>
            <a:avLst/>
            <a:gdLst/>
            <a:ahLst/>
            <a:cxnLst/>
            <a:rect l="l" t="t" r="r" b="b"/>
            <a:pathLst>
              <a:path w="127000" h="456564">
                <a:moveTo>
                  <a:pt x="73405" y="114300"/>
                </a:moveTo>
                <a:lnTo>
                  <a:pt x="53593" y="114300"/>
                </a:lnTo>
                <a:lnTo>
                  <a:pt x="53593" y="456438"/>
                </a:lnTo>
                <a:lnTo>
                  <a:pt x="73405" y="456438"/>
                </a:lnTo>
                <a:lnTo>
                  <a:pt x="73405" y="114300"/>
                </a:lnTo>
                <a:close/>
              </a:path>
              <a:path w="127000" h="456564">
                <a:moveTo>
                  <a:pt x="63500" y="0"/>
                </a:moveTo>
                <a:lnTo>
                  <a:pt x="0" y="127000"/>
                </a:lnTo>
                <a:lnTo>
                  <a:pt x="53593" y="127000"/>
                </a:lnTo>
                <a:lnTo>
                  <a:pt x="53593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56564">
                <a:moveTo>
                  <a:pt x="120650" y="114300"/>
                </a:moveTo>
                <a:lnTo>
                  <a:pt x="73405" y="114300"/>
                </a:lnTo>
                <a:lnTo>
                  <a:pt x="73405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7"/>
          <p:cNvSpPr/>
          <p:nvPr/>
        </p:nvSpPr>
        <p:spPr>
          <a:xfrm>
            <a:off x="249936" y="4304920"/>
            <a:ext cx="1286510" cy="977265"/>
          </a:xfrm>
          <a:custGeom>
            <a:avLst/>
            <a:gdLst/>
            <a:ahLst/>
            <a:cxnLst/>
            <a:rect l="l" t="t" r="r" b="b"/>
            <a:pathLst>
              <a:path w="1286510" h="977264">
                <a:moveTo>
                  <a:pt x="0" y="88137"/>
                </a:moveTo>
                <a:lnTo>
                  <a:pt x="6926" y="53846"/>
                </a:lnTo>
                <a:lnTo>
                  <a:pt x="25814" y="25828"/>
                </a:lnTo>
                <a:lnTo>
                  <a:pt x="53829" y="6931"/>
                </a:lnTo>
                <a:lnTo>
                  <a:pt x="88138" y="0"/>
                </a:lnTo>
                <a:lnTo>
                  <a:pt x="214376" y="0"/>
                </a:lnTo>
                <a:lnTo>
                  <a:pt x="535940" y="0"/>
                </a:lnTo>
                <a:lnTo>
                  <a:pt x="1198118" y="0"/>
                </a:lnTo>
                <a:lnTo>
                  <a:pt x="1232409" y="6931"/>
                </a:lnTo>
                <a:lnTo>
                  <a:pt x="1260427" y="25828"/>
                </a:lnTo>
                <a:lnTo>
                  <a:pt x="1279324" y="53846"/>
                </a:lnTo>
                <a:lnTo>
                  <a:pt x="1286256" y="88137"/>
                </a:lnTo>
                <a:lnTo>
                  <a:pt x="1286256" y="308482"/>
                </a:lnTo>
                <a:lnTo>
                  <a:pt x="1286256" y="440689"/>
                </a:lnTo>
                <a:lnTo>
                  <a:pt x="1279324" y="474981"/>
                </a:lnTo>
                <a:lnTo>
                  <a:pt x="1260427" y="502999"/>
                </a:lnTo>
                <a:lnTo>
                  <a:pt x="1232409" y="521896"/>
                </a:lnTo>
                <a:lnTo>
                  <a:pt x="1198118" y="528828"/>
                </a:lnTo>
                <a:lnTo>
                  <a:pt x="535940" y="528828"/>
                </a:lnTo>
                <a:lnTo>
                  <a:pt x="372960" y="977138"/>
                </a:lnTo>
                <a:lnTo>
                  <a:pt x="214376" y="528828"/>
                </a:lnTo>
                <a:lnTo>
                  <a:pt x="88138" y="528828"/>
                </a:lnTo>
                <a:lnTo>
                  <a:pt x="53829" y="521896"/>
                </a:lnTo>
                <a:lnTo>
                  <a:pt x="25814" y="502999"/>
                </a:lnTo>
                <a:lnTo>
                  <a:pt x="6926" y="474981"/>
                </a:lnTo>
                <a:lnTo>
                  <a:pt x="0" y="440689"/>
                </a:lnTo>
                <a:lnTo>
                  <a:pt x="0" y="308482"/>
                </a:lnTo>
                <a:lnTo>
                  <a:pt x="0" y="88137"/>
                </a:lnTo>
                <a:close/>
              </a:path>
            </a:pathLst>
          </a:custGeom>
          <a:ln w="12192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8"/>
          <p:cNvSpPr txBox="1"/>
          <p:nvPr/>
        </p:nvSpPr>
        <p:spPr>
          <a:xfrm>
            <a:off x="354584" y="4356227"/>
            <a:ext cx="10172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sz="1200" spc="-25" dirty="0">
                <a:solidFill>
                  <a:srgbClr val="C00000"/>
                </a:solidFill>
                <a:latin typeface="Arial"/>
                <a:cs typeface="Arial"/>
              </a:rPr>
              <a:t>control</a:t>
            </a:r>
            <a:r>
              <a:rPr sz="1200" spc="-1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spc="-55" dirty="0">
                <a:solidFill>
                  <a:srgbClr val="C00000"/>
                </a:solidFill>
                <a:latin typeface="Arial"/>
                <a:cs typeface="Arial"/>
              </a:rPr>
              <a:t>task  </a:t>
            </a:r>
            <a:r>
              <a:rPr sz="1200" spc="-65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1200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C00000"/>
                </a:solidFill>
                <a:latin typeface="Arial"/>
                <a:cs typeface="Arial"/>
              </a:rPr>
              <a:t>activated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3" name="object 9"/>
          <p:cNvSpPr/>
          <p:nvPr/>
        </p:nvSpPr>
        <p:spPr>
          <a:xfrm>
            <a:off x="330708" y="5752720"/>
            <a:ext cx="5328920" cy="76200"/>
          </a:xfrm>
          <a:custGeom>
            <a:avLst/>
            <a:gdLst/>
            <a:ahLst/>
            <a:cxnLst/>
            <a:rect l="l" t="t" r="r" b="b"/>
            <a:pathLst>
              <a:path w="5328920" h="76200">
                <a:moveTo>
                  <a:pt x="5252720" y="0"/>
                </a:moveTo>
                <a:lnTo>
                  <a:pt x="5252720" y="76200"/>
                </a:lnTo>
                <a:lnTo>
                  <a:pt x="5313679" y="45720"/>
                </a:lnTo>
                <a:lnTo>
                  <a:pt x="5265546" y="45720"/>
                </a:lnTo>
                <a:lnTo>
                  <a:pt x="5265546" y="30480"/>
                </a:lnTo>
                <a:lnTo>
                  <a:pt x="5313680" y="30480"/>
                </a:lnTo>
                <a:lnTo>
                  <a:pt x="5252720" y="0"/>
                </a:lnTo>
                <a:close/>
              </a:path>
              <a:path w="5328920" h="76200">
                <a:moveTo>
                  <a:pt x="5252720" y="30480"/>
                </a:moveTo>
                <a:lnTo>
                  <a:pt x="0" y="30480"/>
                </a:lnTo>
                <a:lnTo>
                  <a:pt x="0" y="45720"/>
                </a:lnTo>
                <a:lnTo>
                  <a:pt x="5252720" y="45720"/>
                </a:lnTo>
                <a:lnTo>
                  <a:pt x="5252720" y="30480"/>
                </a:lnTo>
                <a:close/>
              </a:path>
              <a:path w="5328920" h="76200">
                <a:moveTo>
                  <a:pt x="5313680" y="30480"/>
                </a:moveTo>
                <a:lnTo>
                  <a:pt x="5265546" y="30480"/>
                </a:lnTo>
                <a:lnTo>
                  <a:pt x="5265546" y="45720"/>
                </a:lnTo>
                <a:lnTo>
                  <a:pt x="5313679" y="45720"/>
                </a:lnTo>
                <a:lnTo>
                  <a:pt x="5328920" y="38100"/>
                </a:lnTo>
                <a:lnTo>
                  <a:pt x="5313680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"/>
          <p:cNvSpPr txBox="1"/>
          <p:nvPr/>
        </p:nvSpPr>
        <p:spPr>
          <a:xfrm>
            <a:off x="5220970" y="5813476"/>
            <a:ext cx="403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latin typeface="Arial"/>
                <a:cs typeface="Arial"/>
              </a:rPr>
              <a:t>t</a:t>
            </a:r>
            <a:r>
              <a:rPr sz="1600" spc="10" dirty="0">
                <a:latin typeface="Arial"/>
                <a:cs typeface="Arial"/>
              </a:rPr>
              <a:t>i</a:t>
            </a:r>
            <a:r>
              <a:rPr sz="1600" spc="-80" dirty="0">
                <a:latin typeface="Arial"/>
                <a:cs typeface="Arial"/>
              </a:rPr>
              <a:t>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5" name="object 11"/>
          <p:cNvSpPr/>
          <p:nvPr/>
        </p:nvSpPr>
        <p:spPr>
          <a:xfrm>
            <a:off x="615695" y="5525694"/>
            <a:ext cx="394754" cy="245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2"/>
          <p:cNvSpPr/>
          <p:nvPr/>
        </p:nvSpPr>
        <p:spPr>
          <a:xfrm>
            <a:off x="662940" y="5550028"/>
            <a:ext cx="304800" cy="155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3"/>
          <p:cNvSpPr/>
          <p:nvPr/>
        </p:nvSpPr>
        <p:spPr>
          <a:xfrm>
            <a:off x="662940" y="5550028"/>
            <a:ext cx="304800" cy="155575"/>
          </a:xfrm>
          <a:custGeom>
            <a:avLst/>
            <a:gdLst/>
            <a:ahLst/>
            <a:cxnLst/>
            <a:rect l="l" t="t" r="r" b="b"/>
            <a:pathLst>
              <a:path w="304800" h="155575">
                <a:moveTo>
                  <a:pt x="0" y="155447"/>
                </a:moveTo>
                <a:lnTo>
                  <a:pt x="304800" y="155447"/>
                </a:lnTo>
                <a:lnTo>
                  <a:pt x="304800" y="0"/>
                </a:lnTo>
                <a:lnTo>
                  <a:pt x="0" y="0"/>
                </a:lnTo>
                <a:lnTo>
                  <a:pt x="0" y="1554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4"/>
          <p:cNvSpPr/>
          <p:nvPr/>
        </p:nvSpPr>
        <p:spPr>
          <a:xfrm>
            <a:off x="353568" y="5783961"/>
            <a:ext cx="966469" cy="464184"/>
          </a:xfrm>
          <a:custGeom>
            <a:avLst/>
            <a:gdLst/>
            <a:ahLst/>
            <a:cxnLst/>
            <a:rect l="l" t="t" r="r" b="b"/>
            <a:pathLst>
              <a:path w="966469" h="464185">
                <a:moveTo>
                  <a:pt x="914907" y="156210"/>
                </a:moveTo>
                <a:lnTo>
                  <a:pt x="51307" y="156210"/>
                </a:lnTo>
                <a:lnTo>
                  <a:pt x="31337" y="160242"/>
                </a:lnTo>
                <a:lnTo>
                  <a:pt x="15028" y="171238"/>
                </a:lnTo>
                <a:lnTo>
                  <a:pt x="4032" y="187547"/>
                </a:lnTo>
                <a:lnTo>
                  <a:pt x="0" y="207518"/>
                </a:lnTo>
                <a:lnTo>
                  <a:pt x="0" y="412750"/>
                </a:lnTo>
                <a:lnTo>
                  <a:pt x="4032" y="432720"/>
                </a:lnTo>
                <a:lnTo>
                  <a:pt x="15028" y="449029"/>
                </a:lnTo>
                <a:lnTo>
                  <a:pt x="31337" y="460025"/>
                </a:lnTo>
                <a:lnTo>
                  <a:pt x="51307" y="464058"/>
                </a:lnTo>
                <a:lnTo>
                  <a:pt x="914907" y="464058"/>
                </a:lnTo>
                <a:lnTo>
                  <a:pt x="934872" y="460025"/>
                </a:lnTo>
                <a:lnTo>
                  <a:pt x="951182" y="449029"/>
                </a:lnTo>
                <a:lnTo>
                  <a:pt x="962181" y="432720"/>
                </a:lnTo>
                <a:lnTo>
                  <a:pt x="966216" y="412750"/>
                </a:lnTo>
                <a:lnTo>
                  <a:pt x="966216" y="207518"/>
                </a:lnTo>
                <a:lnTo>
                  <a:pt x="962181" y="187547"/>
                </a:lnTo>
                <a:lnTo>
                  <a:pt x="951182" y="171238"/>
                </a:lnTo>
                <a:lnTo>
                  <a:pt x="934872" y="160242"/>
                </a:lnTo>
                <a:lnTo>
                  <a:pt x="914907" y="156210"/>
                </a:lnTo>
                <a:close/>
              </a:path>
              <a:path w="966469" h="464185">
                <a:moveTo>
                  <a:pt x="480415" y="0"/>
                </a:moveTo>
                <a:lnTo>
                  <a:pt x="161036" y="156210"/>
                </a:lnTo>
                <a:lnTo>
                  <a:pt x="402590" y="156210"/>
                </a:lnTo>
                <a:lnTo>
                  <a:pt x="4804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5"/>
          <p:cNvSpPr/>
          <p:nvPr/>
        </p:nvSpPr>
        <p:spPr>
          <a:xfrm>
            <a:off x="353568" y="5783961"/>
            <a:ext cx="966469" cy="464184"/>
          </a:xfrm>
          <a:custGeom>
            <a:avLst/>
            <a:gdLst/>
            <a:ahLst/>
            <a:cxnLst/>
            <a:rect l="l" t="t" r="r" b="b"/>
            <a:pathLst>
              <a:path w="966469" h="464185">
                <a:moveTo>
                  <a:pt x="0" y="207518"/>
                </a:moveTo>
                <a:lnTo>
                  <a:pt x="4032" y="187547"/>
                </a:lnTo>
                <a:lnTo>
                  <a:pt x="15028" y="171238"/>
                </a:lnTo>
                <a:lnTo>
                  <a:pt x="31337" y="160242"/>
                </a:lnTo>
                <a:lnTo>
                  <a:pt x="51307" y="156210"/>
                </a:lnTo>
                <a:lnTo>
                  <a:pt x="161036" y="156210"/>
                </a:lnTo>
                <a:lnTo>
                  <a:pt x="480415" y="0"/>
                </a:lnTo>
                <a:lnTo>
                  <a:pt x="402590" y="156210"/>
                </a:lnTo>
                <a:lnTo>
                  <a:pt x="914907" y="156210"/>
                </a:lnTo>
                <a:lnTo>
                  <a:pt x="934872" y="160242"/>
                </a:lnTo>
                <a:lnTo>
                  <a:pt x="951182" y="171238"/>
                </a:lnTo>
                <a:lnTo>
                  <a:pt x="962181" y="187547"/>
                </a:lnTo>
                <a:lnTo>
                  <a:pt x="966216" y="207518"/>
                </a:lnTo>
                <a:lnTo>
                  <a:pt x="966216" y="284480"/>
                </a:lnTo>
                <a:lnTo>
                  <a:pt x="966216" y="412750"/>
                </a:lnTo>
                <a:lnTo>
                  <a:pt x="962181" y="432720"/>
                </a:lnTo>
                <a:lnTo>
                  <a:pt x="951182" y="449029"/>
                </a:lnTo>
                <a:lnTo>
                  <a:pt x="934872" y="460025"/>
                </a:lnTo>
                <a:lnTo>
                  <a:pt x="914907" y="464058"/>
                </a:lnTo>
                <a:lnTo>
                  <a:pt x="402590" y="464058"/>
                </a:lnTo>
                <a:lnTo>
                  <a:pt x="161036" y="464058"/>
                </a:lnTo>
                <a:lnTo>
                  <a:pt x="51307" y="464058"/>
                </a:lnTo>
                <a:lnTo>
                  <a:pt x="31337" y="460025"/>
                </a:lnTo>
                <a:lnTo>
                  <a:pt x="15028" y="449029"/>
                </a:lnTo>
                <a:lnTo>
                  <a:pt x="4032" y="432720"/>
                </a:lnTo>
                <a:lnTo>
                  <a:pt x="0" y="412750"/>
                </a:lnTo>
                <a:lnTo>
                  <a:pt x="0" y="284480"/>
                </a:lnTo>
                <a:lnTo>
                  <a:pt x="0" y="207518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6"/>
          <p:cNvSpPr txBox="1"/>
          <p:nvPr/>
        </p:nvSpPr>
        <p:spPr>
          <a:xfrm>
            <a:off x="447852" y="5980202"/>
            <a:ext cx="6965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latin typeface="Arial"/>
                <a:cs typeface="Arial"/>
              </a:rPr>
              <a:t>Read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1" name="object 17"/>
          <p:cNvSpPr/>
          <p:nvPr/>
        </p:nvSpPr>
        <p:spPr>
          <a:xfrm>
            <a:off x="954024" y="5525643"/>
            <a:ext cx="938771" cy="2423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8"/>
          <p:cNvSpPr/>
          <p:nvPr/>
        </p:nvSpPr>
        <p:spPr>
          <a:xfrm>
            <a:off x="1001267" y="5550028"/>
            <a:ext cx="848868" cy="152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9"/>
          <p:cNvSpPr/>
          <p:nvPr/>
        </p:nvSpPr>
        <p:spPr>
          <a:xfrm>
            <a:off x="1001267" y="5550028"/>
            <a:ext cx="848994" cy="152400"/>
          </a:xfrm>
          <a:custGeom>
            <a:avLst/>
            <a:gdLst/>
            <a:ahLst/>
            <a:cxnLst/>
            <a:rect l="l" t="t" r="r" b="b"/>
            <a:pathLst>
              <a:path w="848994" h="152400">
                <a:moveTo>
                  <a:pt x="0" y="152399"/>
                </a:moveTo>
                <a:lnTo>
                  <a:pt x="848868" y="152399"/>
                </a:lnTo>
                <a:lnTo>
                  <a:pt x="848868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20"/>
          <p:cNvSpPr/>
          <p:nvPr/>
        </p:nvSpPr>
        <p:spPr>
          <a:xfrm>
            <a:off x="1069847" y="4954143"/>
            <a:ext cx="1628139" cy="574675"/>
          </a:xfrm>
          <a:custGeom>
            <a:avLst/>
            <a:gdLst/>
            <a:ahLst/>
            <a:cxnLst/>
            <a:rect l="l" t="t" r="r" b="b"/>
            <a:pathLst>
              <a:path w="1628139" h="574675">
                <a:moveTo>
                  <a:pt x="678179" y="452627"/>
                </a:moveTo>
                <a:lnTo>
                  <a:pt x="271272" y="452627"/>
                </a:lnTo>
                <a:lnTo>
                  <a:pt x="230124" y="574294"/>
                </a:lnTo>
                <a:lnTo>
                  <a:pt x="678179" y="452627"/>
                </a:lnTo>
                <a:close/>
              </a:path>
              <a:path w="1628139" h="574675">
                <a:moveTo>
                  <a:pt x="1552194" y="0"/>
                </a:moveTo>
                <a:lnTo>
                  <a:pt x="75438" y="0"/>
                </a:lnTo>
                <a:lnTo>
                  <a:pt x="46077" y="5929"/>
                </a:lnTo>
                <a:lnTo>
                  <a:pt x="22098" y="22098"/>
                </a:lnTo>
                <a:lnTo>
                  <a:pt x="5929" y="46077"/>
                </a:lnTo>
                <a:lnTo>
                  <a:pt x="0" y="75437"/>
                </a:lnTo>
                <a:lnTo>
                  <a:pt x="0" y="377189"/>
                </a:lnTo>
                <a:lnTo>
                  <a:pt x="5929" y="406550"/>
                </a:lnTo>
                <a:lnTo>
                  <a:pt x="22098" y="430530"/>
                </a:lnTo>
                <a:lnTo>
                  <a:pt x="46077" y="446698"/>
                </a:lnTo>
                <a:lnTo>
                  <a:pt x="75438" y="452627"/>
                </a:lnTo>
                <a:lnTo>
                  <a:pt x="1552194" y="452627"/>
                </a:lnTo>
                <a:lnTo>
                  <a:pt x="1581554" y="446698"/>
                </a:lnTo>
                <a:lnTo>
                  <a:pt x="1605534" y="430530"/>
                </a:lnTo>
                <a:lnTo>
                  <a:pt x="1621702" y="406550"/>
                </a:lnTo>
                <a:lnTo>
                  <a:pt x="1627632" y="377189"/>
                </a:lnTo>
                <a:lnTo>
                  <a:pt x="1627632" y="75437"/>
                </a:lnTo>
                <a:lnTo>
                  <a:pt x="1621702" y="46077"/>
                </a:lnTo>
                <a:lnTo>
                  <a:pt x="1605534" y="22098"/>
                </a:lnTo>
                <a:lnTo>
                  <a:pt x="1581554" y="5929"/>
                </a:lnTo>
                <a:lnTo>
                  <a:pt x="1552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21"/>
          <p:cNvSpPr/>
          <p:nvPr/>
        </p:nvSpPr>
        <p:spPr>
          <a:xfrm>
            <a:off x="1069847" y="4954143"/>
            <a:ext cx="1628139" cy="574675"/>
          </a:xfrm>
          <a:custGeom>
            <a:avLst/>
            <a:gdLst/>
            <a:ahLst/>
            <a:cxnLst/>
            <a:rect l="l" t="t" r="r" b="b"/>
            <a:pathLst>
              <a:path w="1628139" h="574675">
                <a:moveTo>
                  <a:pt x="0" y="75437"/>
                </a:moveTo>
                <a:lnTo>
                  <a:pt x="5929" y="46077"/>
                </a:lnTo>
                <a:lnTo>
                  <a:pt x="22098" y="22098"/>
                </a:lnTo>
                <a:lnTo>
                  <a:pt x="46077" y="5929"/>
                </a:lnTo>
                <a:lnTo>
                  <a:pt x="75438" y="0"/>
                </a:lnTo>
                <a:lnTo>
                  <a:pt x="271272" y="0"/>
                </a:lnTo>
                <a:lnTo>
                  <a:pt x="678179" y="0"/>
                </a:lnTo>
                <a:lnTo>
                  <a:pt x="1552194" y="0"/>
                </a:lnTo>
                <a:lnTo>
                  <a:pt x="1581554" y="5929"/>
                </a:lnTo>
                <a:lnTo>
                  <a:pt x="1605534" y="22097"/>
                </a:lnTo>
                <a:lnTo>
                  <a:pt x="1621702" y="46077"/>
                </a:lnTo>
                <a:lnTo>
                  <a:pt x="1627632" y="75437"/>
                </a:lnTo>
                <a:lnTo>
                  <a:pt x="1627632" y="264032"/>
                </a:lnTo>
                <a:lnTo>
                  <a:pt x="1627632" y="377189"/>
                </a:lnTo>
                <a:lnTo>
                  <a:pt x="1621702" y="406550"/>
                </a:lnTo>
                <a:lnTo>
                  <a:pt x="1605534" y="430529"/>
                </a:lnTo>
                <a:lnTo>
                  <a:pt x="1581554" y="446698"/>
                </a:lnTo>
                <a:lnTo>
                  <a:pt x="1552194" y="452627"/>
                </a:lnTo>
                <a:lnTo>
                  <a:pt x="678179" y="452627"/>
                </a:lnTo>
                <a:lnTo>
                  <a:pt x="230124" y="574294"/>
                </a:lnTo>
                <a:lnTo>
                  <a:pt x="271272" y="452627"/>
                </a:lnTo>
                <a:lnTo>
                  <a:pt x="75438" y="452627"/>
                </a:lnTo>
                <a:lnTo>
                  <a:pt x="46077" y="446698"/>
                </a:lnTo>
                <a:lnTo>
                  <a:pt x="22098" y="430530"/>
                </a:lnTo>
                <a:lnTo>
                  <a:pt x="5929" y="406550"/>
                </a:lnTo>
                <a:lnTo>
                  <a:pt x="0" y="377189"/>
                </a:lnTo>
                <a:lnTo>
                  <a:pt x="0" y="264032"/>
                </a:lnTo>
                <a:lnTo>
                  <a:pt x="0" y="75437"/>
                </a:lnTo>
                <a:close/>
              </a:path>
            </a:pathLst>
          </a:custGeom>
          <a:ln w="1219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22"/>
          <p:cNvSpPr txBox="1"/>
          <p:nvPr/>
        </p:nvSpPr>
        <p:spPr>
          <a:xfrm>
            <a:off x="1170228" y="5001768"/>
            <a:ext cx="1308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001F5F"/>
                </a:solidFill>
                <a:latin typeface="Arial"/>
                <a:cs typeface="Arial"/>
              </a:rPr>
              <a:t>Compute </a:t>
            </a:r>
            <a:r>
              <a:rPr sz="1200" spc="-15" dirty="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sz="1200" spc="-1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01F5F"/>
                </a:solidFill>
                <a:latin typeface="Arial"/>
                <a:cs typeface="Arial"/>
              </a:rPr>
              <a:t>control  </a:t>
            </a:r>
            <a:r>
              <a:rPr sz="1200" spc="-60" dirty="0">
                <a:solidFill>
                  <a:srgbClr val="001F5F"/>
                </a:solidFill>
                <a:latin typeface="Arial"/>
                <a:cs typeface="Arial"/>
              </a:rPr>
              <a:t>command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7" name="object 23"/>
          <p:cNvSpPr/>
          <p:nvPr/>
        </p:nvSpPr>
        <p:spPr>
          <a:xfrm>
            <a:off x="1824227" y="5525643"/>
            <a:ext cx="637019" cy="242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24"/>
          <p:cNvSpPr/>
          <p:nvPr/>
        </p:nvSpPr>
        <p:spPr>
          <a:xfrm>
            <a:off x="1871472" y="5550028"/>
            <a:ext cx="547115" cy="1523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25"/>
          <p:cNvSpPr/>
          <p:nvPr/>
        </p:nvSpPr>
        <p:spPr>
          <a:xfrm>
            <a:off x="1871472" y="5550028"/>
            <a:ext cx="547370" cy="152400"/>
          </a:xfrm>
          <a:custGeom>
            <a:avLst/>
            <a:gdLst/>
            <a:ahLst/>
            <a:cxnLst/>
            <a:rect l="l" t="t" r="r" b="b"/>
            <a:pathLst>
              <a:path w="547369" h="152400">
                <a:moveTo>
                  <a:pt x="0" y="152399"/>
                </a:moveTo>
                <a:lnTo>
                  <a:pt x="547115" y="152399"/>
                </a:lnTo>
                <a:lnTo>
                  <a:pt x="54711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26"/>
          <p:cNvSpPr/>
          <p:nvPr/>
        </p:nvSpPr>
        <p:spPr>
          <a:xfrm>
            <a:off x="1473708" y="5725160"/>
            <a:ext cx="1224280" cy="523240"/>
          </a:xfrm>
          <a:custGeom>
            <a:avLst/>
            <a:gdLst/>
            <a:ahLst/>
            <a:cxnLst/>
            <a:rect l="l" t="t" r="r" b="b"/>
            <a:pathLst>
              <a:path w="1224280" h="523239">
                <a:moveTo>
                  <a:pt x="1172717" y="216535"/>
                </a:moveTo>
                <a:lnTo>
                  <a:pt x="51053" y="216535"/>
                </a:lnTo>
                <a:lnTo>
                  <a:pt x="31182" y="220547"/>
                </a:lnTo>
                <a:lnTo>
                  <a:pt x="14954" y="231489"/>
                </a:lnTo>
                <a:lnTo>
                  <a:pt x="4012" y="247717"/>
                </a:lnTo>
                <a:lnTo>
                  <a:pt x="0" y="267589"/>
                </a:lnTo>
                <a:lnTo>
                  <a:pt x="0" y="471805"/>
                </a:lnTo>
                <a:lnTo>
                  <a:pt x="4012" y="491676"/>
                </a:lnTo>
                <a:lnTo>
                  <a:pt x="14954" y="507904"/>
                </a:lnTo>
                <a:lnTo>
                  <a:pt x="31182" y="518846"/>
                </a:lnTo>
                <a:lnTo>
                  <a:pt x="51053" y="522859"/>
                </a:lnTo>
                <a:lnTo>
                  <a:pt x="1172717" y="522859"/>
                </a:lnTo>
                <a:lnTo>
                  <a:pt x="1192589" y="518846"/>
                </a:lnTo>
                <a:lnTo>
                  <a:pt x="1208817" y="507904"/>
                </a:lnTo>
                <a:lnTo>
                  <a:pt x="1219759" y="491676"/>
                </a:lnTo>
                <a:lnTo>
                  <a:pt x="1223772" y="471805"/>
                </a:lnTo>
                <a:lnTo>
                  <a:pt x="1223772" y="267589"/>
                </a:lnTo>
                <a:lnTo>
                  <a:pt x="1219759" y="247717"/>
                </a:lnTo>
                <a:lnTo>
                  <a:pt x="1208817" y="231489"/>
                </a:lnTo>
                <a:lnTo>
                  <a:pt x="1192589" y="220547"/>
                </a:lnTo>
                <a:lnTo>
                  <a:pt x="1172717" y="216535"/>
                </a:lnTo>
                <a:close/>
              </a:path>
              <a:path w="1224280" h="523239">
                <a:moveTo>
                  <a:pt x="683386" y="0"/>
                </a:moveTo>
                <a:lnTo>
                  <a:pt x="713866" y="216535"/>
                </a:lnTo>
                <a:lnTo>
                  <a:pt x="1019810" y="216535"/>
                </a:lnTo>
                <a:lnTo>
                  <a:pt x="6833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27"/>
          <p:cNvSpPr/>
          <p:nvPr/>
        </p:nvSpPr>
        <p:spPr>
          <a:xfrm>
            <a:off x="1473708" y="5725160"/>
            <a:ext cx="1224280" cy="523240"/>
          </a:xfrm>
          <a:custGeom>
            <a:avLst/>
            <a:gdLst/>
            <a:ahLst/>
            <a:cxnLst/>
            <a:rect l="l" t="t" r="r" b="b"/>
            <a:pathLst>
              <a:path w="1224280" h="523239">
                <a:moveTo>
                  <a:pt x="0" y="267589"/>
                </a:moveTo>
                <a:lnTo>
                  <a:pt x="4012" y="247717"/>
                </a:lnTo>
                <a:lnTo>
                  <a:pt x="14954" y="231489"/>
                </a:lnTo>
                <a:lnTo>
                  <a:pt x="31182" y="220547"/>
                </a:lnTo>
                <a:lnTo>
                  <a:pt x="51053" y="216535"/>
                </a:lnTo>
                <a:lnTo>
                  <a:pt x="713866" y="216535"/>
                </a:lnTo>
                <a:lnTo>
                  <a:pt x="683386" y="0"/>
                </a:lnTo>
                <a:lnTo>
                  <a:pt x="1019810" y="216535"/>
                </a:lnTo>
                <a:lnTo>
                  <a:pt x="1172717" y="216535"/>
                </a:lnTo>
                <a:lnTo>
                  <a:pt x="1192589" y="220547"/>
                </a:lnTo>
                <a:lnTo>
                  <a:pt x="1208817" y="231489"/>
                </a:lnTo>
                <a:lnTo>
                  <a:pt x="1219759" y="247717"/>
                </a:lnTo>
                <a:lnTo>
                  <a:pt x="1223772" y="267589"/>
                </a:lnTo>
                <a:lnTo>
                  <a:pt x="1223772" y="344170"/>
                </a:lnTo>
                <a:lnTo>
                  <a:pt x="1223772" y="471805"/>
                </a:lnTo>
                <a:lnTo>
                  <a:pt x="1219759" y="491676"/>
                </a:lnTo>
                <a:lnTo>
                  <a:pt x="1208817" y="507904"/>
                </a:lnTo>
                <a:lnTo>
                  <a:pt x="1192589" y="518846"/>
                </a:lnTo>
                <a:lnTo>
                  <a:pt x="1172717" y="522859"/>
                </a:lnTo>
                <a:lnTo>
                  <a:pt x="1019810" y="522859"/>
                </a:lnTo>
                <a:lnTo>
                  <a:pt x="713866" y="522859"/>
                </a:lnTo>
                <a:lnTo>
                  <a:pt x="51053" y="522859"/>
                </a:lnTo>
                <a:lnTo>
                  <a:pt x="31182" y="518846"/>
                </a:lnTo>
                <a:lnTo>
                  <a:pt x="14954" y="507904"/>
                </a:lnTo>
                <a:lnTo>
                  <a:pt x="4012" y="491676"/>
                </a:lnTo>
                <a:lnTo>
                  <a:pt x="0" y="471805"/>
                </a:lnTo>
                <a:lnTo>
                  <a:pt x="0" y="344170"/>
                </a:lnTo>
                <a:lnTo>
                  <a:pt x="0" y="267589"/>
                </a:lnTo>
                <a:close/>
              </a:path>
            </a:pathLst>
          </a:custGeom>
          <a:ln w="12192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28"/>
          <p:cNvSpPr txBox="1"/>
          <p:nvPr/>
        </p:nvSpPr>
        <p:spPr>
          <a:xfrm>
            <a:off x="1567052" y="5981421"/>
            <a:ext cx="829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0F8AD9"/>
                </a:solidFill>
                <a:latin typeface="Arial"/>
                <a:cs typeface="Arial"/>
              </a:rPr>
              <a:t>Write</a:t>
            </a:r>
            <a:r>
              <a:rPr sz="1200" spc="-125" dirty="0">
                <a:solidFill>
                  <a:srgbClr val="0F8AD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F8AD9"/>
                </a:solidFill>
                <a:latin typeface="Arial"/>
                <a:cs typeface="Arial"/>
              </a:rPr>
              <a:t>output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4" name="object 29"/>
          <p:cNvSpPr/>
          <p:nvPr/>
        </p:nvSpPr>
        <p:spPr>
          <a:xfrm>
            <a:off x="3131566" y="5335905"/>
            <a:ext cx="127000" cy="456565"/>
          </a:xfrm>
          <a:custGeom>
            <a:avLst/>
            <a:gdLst/>
            <a:ahLst/>
            <a:cxnLst/>
            <a:rect l="l" t="t" r="r" b="b"/>
            <a:pathLst>
              <a:path w="127000" h="456564">
                <a:moveTo>
                  <a:pt x="73406" y="114300"/>
                </a:moveTo>
                <a:lnTo>
                  <a:pt x="53593" y="114300"/>
                </a:lnTo>
                <a:lnTo>
                  <a:pt x="53593" y="456438"/>
                </a:lnTo>
                <a:lnTo>
                  <a:pt x="73406" y="456438"/>
                </a:lnTo>
                <a:lnTo>
                  <a:pt x="73406" y="114300"/>
                </a:lnTo>
                <a:close/>
              </a:path>
              <a:path w="127000" h="456564">
                <a:moveTo>
                  <a:pt x="63500" y="0"/>
                </a:moveTo>
                <a:lnTo>
                  <a:pt x="0" y="127000"/>
                </a:lnTo>
                <a:lnTo>
                  <a:pt x="53593" y="127000"/>
                </a:lnTo>
                <a:lnTo>
                  <a:pt x="53593" y="114300"/>
                </a:lnTo>
                <a:lnTo>
                  <a:pt x="120649" y="114300"/>
                </a:lnTo>
                <a:lnTo>
                  <a:pt x="63500" y="0"/>
                </a:lnTo>
                <a:close/>
              </a:path>
              <a:path w="127000" h="456564">
                <a:moveTo>
                  <a:pt x="120649" y="114300"/>
                </a:moveTo>
                <a:lnTo>
                  <a:pt x="73406" y="114300"/>
                </a:lnTo>
                <a:lnTo>
                  <a:pt x="73406" y="127000"/>
                </a:lnTo>
                <a:lnTo>
                  <a:pt x="126999" y="127000"/>
                </a:lnTo>
                <a:lnTo>
                  <a:pt x="120649" y="1143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30"/>
          <p:cNvSpPr/>
          <p:nvPr/>
        </p:nvSpPr>
        <p:spPr>
          <a:xfrm>
            <a:off x="3171444" y="5525694"/>
            <a:ext cx="396252" cy="2453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31"/>
          <p:cNvSpPr/>
          <p:nvPr/>
        </p:nvSpPr>
        <p:spPr>
          <a:xfrm>
            <a:off x="3218688" y="5550028"/>
            <a:ext cx="306324" cy="1554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32"/>
          <p:cNvSpPr/>
          <p:nvPr/>
        </p:nvSpPr>
        <p:spPr>
          <a:xfrm>
            <a:off x="3218688" y="5550028"/>
            <a:ext cx="306705" cy="155575"/>
          </a:xfrm>
          <a:custGeom>
            <a:avLst/>
            <a:gdLst/>
            <a:ahLst/>
            <a:cxnLst/>
            <a:rect l="l" t="t" r="r" b="b"/>
            <a:pathLst>
              <a:path w="306704" h="155575">
                <a:moveTo>
                  <a:pt x="0" y="155447"/>
                </a:moveTo>
                <a:lnTo>
                  <a:pt x="306324" y="155447"/>
                </a:lnTo>
                <a:lnTo>
                  <a:pt x="306324" y="0"/>
                </a:lnTo>
                <a:lnTo>
                  <a:pt x="0" y="0"/>
                </a:lnTo>
                <a:lnTo>
                  <a:pt x="0" y="1554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33"/>
          <p:cNvSpPr/>
          <p:nvPr/>
        </p:nvSpPr>
        <p:spPr>
          <a:xfrm>
            <a:off x="3509771" y="5525643"/>
            <a:ext cx="940295" cy="2423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34"/>
          <p:cNvSpPr/>
          <p:nvPr/>
        </p:nvSpPr>
        <p:spPr>
          <a:xfrm>
            <a:off x="3557015" y="5550028"/>
            <a:ext cx="850391" cy="1523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35"/>
          <p:cNvSpPr/>
          <p:nvPr/>
        </p:nvSpPr>
        <p:spPr>
          <a:xfrm>
            <a:off x="3557015" y="5550028"/>
            <a:ext cx="850900" cy="152400"/>
          </a:xfrm>
          <a:custGeom>
            <a:avLst/>
            <a:gdLst/>
            <a:ahLst/>
            <a:cxnLst/>
            <a:rect l="l" t="t" r="r" b="b"/>
            <a:pathLst>
              <a:path w="850900" h="152400">
                <a:moveTo>
                  <a:pt x="0" y="152399"/>
                </a:moveTo>
                <a:lnTo>
                  <a:pt x="850391" y="152399"/>
                </a:lnTo>
                <a:lnTo>
                  <a:pt x="85039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36"/>
          <p:cNvSpPr/>
          <p:nvPr/>
        </p:nvSpPr>
        <p:spPr>
          <a:xfrm>
            <a:off x="4381500" y="5525643"/>
            <a:ext cx="635508" cy="242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37"/>
          <p:cNvSpPr/>
          <p:nvPr/>
        </p:nvSpPr>
        <p:spPr>
          <a:xfrm>
            <a:off x="4428744" y="5550028"/>
            <a:ext cx="545591" cy="1523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38"/>
          <p:cNvSpPr/>
          <p:nvPr/>
        </p:nvSpPr>
        <p:spPr>
          <a:xfrm>
            <a:off x="4428744" y="5550028"/>
            <a:ext cx="546100" cy="152400"/>
          </a:xfrm>
          <a:custGeom>
            <a:avLst/>
            <a:gdLst/>
            <a:ahLst/>
            <a:cxnLst/>
            <a:rect l="l" t="t" r="r" b="b"/>
            <a:pathLst>
              <a:path w="546100" h="152400">
                <a:moveTo>
                  <a:pt x="0" y="152399"/>
                </a:moveTo>
                <a:lnTo>
                  <a:pt x="545591" y="152399"/>
                </a:lnTo>
                <a:lnTo>
                  <a:pt x="54559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39"/>
          <p:cNvSpPr txBox="1"/>
          <p:nvPr/>
        </p:nvSpPr>
        <p:spPr>
          <a:xfrm>
            <a:off x="1676400" y="990600"/>
            <a:ext cx="2612390" cy="1586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spc="-35" dirty="0">
                <a:latin typeface="Arial"/>
                <a:cs typeface="Arial"/>
              </a:rPr>
              <a:t>While(true)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spc="-35" dirty="0">
                <a:latin typeface="Arial"/>
                <a:cs typeface="Arial"/>
              </a:rPr>
              <a:t>{</a:t>
            </a:r>
            <a:endParaRPr sz="1600" dirty="0">
              <a:latin typeface="Arial"/>
              <a:cs typeface="Arial"/>
            </a:endParaRPr>
          </a:p>
          <a:p>
            <a:pPr marL="243840">
              <a:lnSpc>
                <a:spcPts val="1730"/>
              </a:lnSpc>
            </a:pPr>
            <a:r>
              <a:rPr sz="1600" b="1" spc="-95" dirty="0">
                <a:latin typeface="Trebuchet MS"/>
                <a:cs typeface="Trebuchet MS"/>
              </a:rPr>
              <a:t>Read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80" dirty="0">
                <a:latin typeface="Trebuchet MS"/>
                <a:cs typeface="Trebuchet MS"/>
              </a:rPr>
              <a:t>input</a:t>
            </a:r>
            <a:r>
              <a:rPr sz="1600" spc="-80" dirty="0">
                <a:latin typeface="Arial"/>
                <a:cs typeface="Arial"/>
              </a:rPr>
              <a:t>;</a:t>
            </a:r>
            <a:endParaRPr sz="1600" dirty="0">
              <a:latin typeface="Arial"/>
              <a:cs typeface="Arial"/>
            </a:endParaRPr>
          </a:p>
          <a:p>
            <a:pPr marL="243840">
              <a:lnSpc>
                <a:spcPts val="1730"/>
              </a:lnSpc>
            </a:pPr>
            <a:r>
              <a:rPr sz="1600" spc="-80" dirty="0">
                <a:solidFill>
                  <a:srgbClr val="001F5F"/>
                </a:solidFill>
                <a:latin typeface="Arial"/>
                <a:cs typeface="Arial"/>
              </a:rPr>
              <a:t>Compute </a:t>
            </a:r>
            <a:r>
              <a:rPr sz="1600" spc="-35" dirty="0">
                <a:solidFill>
                  <a:srgbClr val="001F5F"/>
                </a:solidFill>
                <a:latin typeface="Arial"/>
                <a:cs typeface="Arial"/>
              </a:rPr>
              <a:t>control</a:t>
            </a:r>
            <a:r>
              <a:rPr sz="1600" spc="-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001F5F"/>
                </a:solidFill>
                <a:latin typeface="Arial"/>
                <a:cs typeface="Arial"/>
              </a:rPr>
              <a:t>command;</a:t>
            </a:r>
            <a:endParaRPr sz="1600" dirty="0">
              <a:latin typeface="Arial"/>
              <a:cs typeface="Arial"/>
            </a:endParaRPr>
          </a:p>
          <a:p>
            <a:pPr marL="243840">
              <a:lnSpc>
                <a:spcPts val="1730"/>
              </a:lnSpc>
            </a:pPr>
            <a:r>
              <a:rPr sz="1600" b="1" spc="-95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1600" b="1" spc="-1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600" b="1" spc="-75" dirty="0">
                <a:solidFill>
                  <a:srgbClr val="006FC0"/>
                </a:solidFill>
                <a:latin typeface="Trebuchet MS"/>
                <a:cs typeface="Trebuchet MS"/>
              </a:rPr>
              <a:t>output</a:t>
            </a:r>
            <a:r>
              <a:rPr sz="1600" spc="-75" dirty="0">
                <a:latin typeface="Arial"/>
                <a:cs typeface="Arial"/>
              </a:rPr>
              <a:t>;</a:t>
            </a:r>
            <a:endParaRPr sz="1600" dirty="0">
              <a:latin typeface="Arial"/>
              <a:cs typeface="Arial"/>
            </a:endParaRPr>
          </a:p>
          <a:p>
            <a:pPr marL="243840">
              <a:lnSpc>
                <a:spcPts val="1730"/>
              </a:lnSpc>
            </a:pPr>
            <a:r>
              <a:rPr sz="1600" spc="-120" dirty="0">
                <a:solidFill>
                  <a:srgbClr val="6F2F9F"/>
                </a:solidFill>
                <a:latin typeface="Arial"/>
                <a:cs typeface="Arial"/>
              </a:rPr>
              <a:t>Sleep </a:t>
            </a:r>
            <a:r>
              <a:rPr sz="1600" spc="-15" dirty="0">
                <a:latin typeface="Arial"/>
                <a:cs typeface="Arial"/>
              </a:rPr>
              <a:t>(until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spc="-50" dirty="0">
                <a:latin typeface="Arial"/>
                <a:cs typeface="Arial"/>
              </a:rPr>
              <a:t>next</a:t>
            </a:r>
            <a:r>
              <a:rPr sz="1600" spc="-220" dirty="0">
                <a:latin typeface="Arial"/>
                <a:cs typeface="Arial"/>
              </a:rPr>
              <a:t> </a:t>
            </a:r>
            <a:r>
              <a:rPr sz="1600" spc="-40" dirty="0">
                <a:latin typeface="Arial"/>
                <a:cs typeface="Arial"/>
              </a:rPr>
              <a:t>period);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sz="1600" spc="-35" dirty="0">
                <a:latin typeface="Arial"/>
                <a:cs typeface="Arial"/>
              </a:rPr>
              <a:t>}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28" name="object 42"/>
          <p:cNvSpPr/>
          <p:nvPr/>
        </p:nvSpPr>
        <p:spPr>
          <a:xfrm>
            <a:off x="7426452" y="4646676"/>
            <a:ext cx="463296" cy="4632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43"/>
          <p:cNvSpPr txBox="1"/>
          <p:nvPr/>
        </p:nvSpPr>
        <p:spPr>
          <a:xfrm>
            <a:off x="7739760" y="5164582"/>
            <a:ext cx="7086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Actuators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0" name="object 44"/>
          <p:cNvSpPr/>
          <p:nvPr/>
        </p:nvSpPr>
        <p:spPr>
          <a:xfrm>
            <a:off x="6092952" y="4658867"/>
            <a:ext cx="461772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45"/>
          <p:cNvSpPr txBox="1"/>
          <p:nvPr/>
        </p:nvSpPr>
        <p:spPr>
          <a:xfrm>
            <a:off x="6227953" y="5120385"/>
            <a:ext cx="5702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latin typeface="Arial"/>
                <a:cs typeface="Arial"/>
              </a:rPr>
              <a:t>Sen</a:t>
            </a:r>
            <a:r>
              <a:rPr sz="1400" spc="-95" dirty="0">
                <a:latin typeface="Arial"/>
                <a:cs typeface="Arial"/>
              </a:rPr>
              <a:t>so</a:t>
            </a:r>
            <a:r>
              <a:rPr sz="1400" spc="-5" dirty="0">
                <a:latin typeface="Arial"/>
                <a:cs typeface="Arial"/>
              </a:rPr>
              <a:t>r</a:t>
            </a:r>
            <a:r>
              <a:rPr sz="1400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2" name="object 46"/>
          <p:cNvSpPr/>
          <p:nvPr/>
        </p:nvSpPr>
        <p:spPr>
          <a:xfrm>
            <a:off x="7921752" y="4657344"/>
            <a:ext cx="566927" cy="4511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47"/>
          <p:cNvSpPr/>
          <p:nvPr/>
        </p:nvSpPr>
        <p:spPr>
          <a:xfrm>
            <a:off x="6541007" y="4649723"/>
            <a:ext cx="492251" cy="4922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48"/>
          <p:cNvSpPr/>
          <p:nvPr/>
        </p:nvSpPr>
        <p:spPr>
          <a:xfrm>
            <a:off x="8520683" y="4654296"/>
            <a:ext cx="405383" cy="4053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49"/>
          <p:cNvSpPr/>
          <p:nvPr/>
        </p:nvSpPr>
        <p:spPr>
          <a:xfrm>
            <a:off x="6243828" y="4059910"/>
            <a:ext cx="1488948" cy="696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50"/>
          <p:cNvSpPr/>
          <p:nvPr/>
        </p:nvSpPr>
        <p:spPr>
          <a:xfrm>
            <a:off x="6286500" y="4082796"/>
            <a:ext cx="1409065" cy="616585"/>
          </a:xfrm>
          <a:custGeom>
            <a:avLst/>
            <a:gdLst/>
            <a:ahLst/>
            <a:cxnLst/>
            <a:rect l="l" t="t" r="r" b="b"/>
            <a:pathLst>
              <a:path w="1409065" h="616585">
                <a:moveTo>
                  <a:pt x="25908" y="540968"/>
                </a:moveTo>
                <a:lnTo>
                  <a:pt x="23735" y="541406"/>
                </a:lnTo>
                <a:lnTo>
                  <a:pt x="11382" y="549735"/>
                </a:lnTo>
                <a:lnTo>
                  <a:pt x="3053" y="562088"/>
                </a:lnTo>
                <a:lnTo>
                  <a:pt x="0" y="577214"/>
                </a:lnTo>
                <a:lnTo>
                  <a:pt x="3053" y="592341"/>
                </a:lnTo>
                <a:lnTo>
                  <a:pt x="11382" y="604694"/>
                </a:lnTo>
                <a:lnTo>
                  <a:pt x="23735" y="613023"/>
                </a:lnTo>
                <a:lnTo>
                  <a:pt x="38862" y="616076"/>
                </a:lnTo>
                <a:lnTo>
                  <a:pt x="53988" y="613023"/>
                </a:lnTo>
                <a:lnTo>
                  <a:pt x="66341" y="604694"/>
                </a:lnTo>
                <a:lnTo>
                  <a:pt x="74670" y="592341"/>
                </a:lnTo>
                <a:lnTo>
                  <a:pt x="77724" y="577214"/>
                </a:lnTo>
                <a:lnTo>
                  <a:pt x="25908" y="577214"/>
                </a:lnTo>
                <a:lnTo>
                  <a:pt x="25908" y="540968"/>
                </a:lnTo>
                <a:close/>
              </a:path>
              <a:path w="1409065" h="616585">
                <a:moveTo>
                  <a:pt x="38862" y="538352"/>
                </a:moveTo>
                <a:lnTo>
                  <a:pt x="25908" y="540968"/>
                </a:lnTo>
                <a:lnTo>
                  <a:pt x="25908" y="577214"/>
                </a:lnTo>
                <a:lnTo>
                  <a:pt x="51815" y="577214"/>
                </a:lnTo>
                <a:lnTo>
                  <a:pt x="51815" y="540968"/>
                </a:lnTo>
                <a:lnTo>
                  <a:pt x="38862" y="538352"/>
                </a:lnTo>
                <a:close/>
              </a:path>
              <a:path w="1409065" h="616585">
                <a:moveTo>
                  <a:pt x="51816" y="540968"/>
                </a:moveTo>
                <a:lnTo>
                  <a:pt x="51815" y="577214"/>
                </a:lnTo>
                <a:lnTo>
                  <a:pt x="77724" y="577214"/>
                </a:lnTo>
                <a:lnTo>
                  <a:pt x="74670" y="562088"/>
                </a:lnTo>
                <a:lnTo>
                  <a:pt x="66341" y="549735"/>
                </a:lnTo>
                <a:lnTo>
                  <a:pt x="53988" y="541406"/>
                </a:lnTo>
                <a:lnTo>
                  <a:pt x="51816" y="540968"/>
                </a:lnTo>
                <a:close/>
              </a:path>
              <a:path w="1409065" h="616585">
                <a:moveTo>
                  <a:pt x="1356741" y="295020"/>
                </a:moveTo>
                <a:lnTo>
                  <a:pt x="31750" y="295020"/>
                </a:lnTo>
                <a:lnTo>
                  <a:pt x="25908" y="300862"/>
                </a:lnTo>
                <a:lnTo>
                  <a:pt x="25908" y="540968"/>
                </a:lnTo>
                <a:lnTo>
                  <a:pt x="38862" y="538352"/>
                </a:lnTo>
                <a:lnTo>
                  <a:pt x="51815" y="538352"/>
                </a:lnTo>
                <a:lnTo>
                  <a:pt x="51815" y="320928"/>
                </a:lnTo>
                <a:lnTo>
                  <a:pt x="38862" y="320928"/>
                </a:lnTo>
                <a:lnTo>
                  <a:pt x="51815" y="307974"/>
                </a:lnTo>
                <a:lnTo>
                  <a:pt x="1356741" y="307974"/>
                </a:lnTo>
                <a:lnTo>
                  <a:pt x="1356741" y="295020"/>
                </a:lnTo>
                <a:close/>
              </a:path>
              <a:path w="1409065" h="616585">
                <a:moveTo>
                  <a:pt x="51815" y="538352"/>
                </a:moveTo>
                <a:lnTo>
                  <a:pt x="38862" y="538352"/>
                </a:lnTo>
                <a:lnTo>
                  <a:pt x="51816" y="540968"/>
                </a:lnTo>
                <a:lnTo>
                  <a:pt x="51815" y="538352"/>
                </a:lnTo>
                <a:close/>
              </a:path>
              <a:path w="1409065" h="616585">
                <a:moveTo>
                  <a:pt x="51815" y="307974"/>
                </a:moveTo>
                <a:lnTo>
                  <a:pt x="38862" y="320928"/>
                </a:lnTo>
                <a:lnTo>
                  <a:pt x="51815" y="320928"/>
                </a:lnTo>
                <a:lnTo>
                  <a:pt x="51815" y="307974"/>
                </a:lnTo>
                <a:close/>
              </a:path>
              <a:path w="1409065" h="616585">
                <a:moveTo>
                  <a:pt x="1382649" y="295020"/>
                </a:moveTo>
                <a:lnTo>
                  <a:pt x="1369695" y="295020"/>
                </a:lnTo>
                <a:lnTo>
                  <a:pt x="1356741" y="307974"/>
                </a:lnTo>
                <a:lnTo>
                  <a:pt x="51815" y="307974"/>
                </a:lnTo>
                <a:lnTo>
                  <a:pt x="51815" y="320928"/>
                </a:lnTo>
                <a:lnTo>
                  <a:pt x="1376806" y="320928"/>
                </a:lnTo>
                <a:lnTo>
                  <a:pt x="1382649" y="315213"/>
                </a:lnTo>
                <a:lnTo>
                  <a:pt x="1382649" y="295020"/>
                </a:lnTo>
                <a:close/>
              </a:path>
              <a:path w="1409065" h="616585">
                <a:moveTo>
                  <a:pt x="1356741" y="75108"/>
                </a:moveTo>
                <a:lnTo>
                  <a:pt x="1356741" y="307974"/>
                </a:lnTo>
                <a:lnTo>
                  <a:pt x="1369695" y="295020"/>
                </a:lnTo>
                <a:lnTo>
                  <a:pt x="1382649" y="295020"/>
                </a:lnTo>
                <a:lnTo>
                  <a:pt x="1382649" y="77723"/>
                </a:lnTo>
                <a:lnTo>
                  <a:pt x="1369695" y="77723"/>
                </a:lnTo>
                <a:lnTo>
                  <a:pt x="1356741" y="75108"/>
                </a:lnTo>
                <a:close/>
              </a:path>
              <a:path w="1409065" h="616585">
                <a:moveTo>
                  <a:pt x="1382649" y="38861"/>
                </a:moveTo>
                <a:lnTo>
                  <a:pt x="1356741" y="38861"/>
                </a:lnTo>
                <a:lnTo>
                  <a:pt x="1356741" y="75108"/>
                </a:lnTo>
                <a:lnTo>
                  <a:pt x="1369695" y="77723"/>
                </a:lnTo>
                <a:lnTo>
                  <a:pt x="1382648" y="75108"/>
                </a:lnTo>
                <a:lnTo>
                  <a:pt x="1382649" y="38861"/>
                </a:lnTo>
                <a:close/>
              </a:path>
              <a:path w="1409065" h="616585">
                <a:moveTo>
                  <a:pt x="1382649" y="75108"/>
                </a:moveTo>
                <a:lnTo>
                  <a:pt x="1369695" y="77723"/>
                </a:lnTo>
                <a:lnTo>
                  <a:pt x="1382649" y="77723"/>
                </a:lnTo>
                <a:lnTo>
                  <a:pt x="1382649" y="75108"/>
                </a:lnTo>
                <a:close/>
              </a:path>
              <a:path w="1409065" h="616585">
                <a:moveTo>
                  <a:pt x="1369695" y="0"/>
                </a:moveTo>
                <a:lnTo>
                  <a:pt x="1354568" y="3053"/>
                </a:lnTo>
                <a:lnTo>
                  <a:pt x="1342215" y="11382"/>
                </a:lnTo>
                <a:lnTo>
                  <a:pt x="1333886" y="23735"/>
                </a:lnTo>
                <a:lnTo>
                  <a:pt x="1330832" y="38861"/>
                </a:lnTo>
                <a:lnTo>
                  <a:pt x="1333886" y="53988"/>
                </a:lnTo>
                <a:lnTo>
                  <a:pt x="1342215" y="66341"/>
                </a:lnTo>
                <a:lnTo>
                  <a:pt x="1354568" y="74670"/>
                </a:lnTo>
                <a:lnTo>
                  <a:pt x="1356741" y="75108"/>
                </a:lnTo>
                <a:lnTo>
                  <a:pt x="1356741" y="38861"/>
                </a:lnTo>
                <a:lnTo>
                  <a:pt x="1408556" y="38861"/>
                </a:lnTo>
                <a:lnTo>
                  <a:pt x="1405503" y="23735"/>
                </a:lnTo>
                <a:lnTo>
                  <a:pt x="1397174" y="11382"/>
                </a:lnTo>
                <a:lnTo>
                  <a:pt x="1384821" y="3053"/>
                </a:lnTo>
                <a:lnTo>
                  <a:pt x="1369695" y="0"/>
                </a:lnTo>
                <a:close/>
              </a:path>
              <a:path w="1409065" h="616585">
                <a:moveTo>
                  <a:pt x="1408556" y="38861"/>
                </a:moveTo>
                <a:lnTo>
                  <a:pt x="1382649" y="38861"/>
                </a:lnTo>
                <a:lnTo>
                  <a:pt x="1382649" y="75108"/>
                </a:lnTo>
                <a:lnTo>
                  <a:pt x="1384821" y="74670"/>
                </a:lnTo>
                <a:lnTo>
                  <a:pt x="1397174" y="66341"/>
                </a:lnTo>
                <a:lnTo>
                  <a:pt x="1405503" y="53988"/>
                </a:lnTo>
                <a:lnTo>
                  <a:pt x="1408556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51"/>
          <p:cNvSpPr/>
          <p:nvPr/>
        </p:nvSpPr>
        <p:spPr>
          <a:xfrm>
            <a:off x="6705600" y="4059910"/>
            <a:ext cx="1027176" cy="6873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52"/>
          <p:cNvSpPr/>
          <p:nvPr/>
        </p:nvSpPr>
        <p:spPr>
          <a:xfrm>
            <a:off x="6748271" y="4082796"/>
            <a:ext cx="946150" cy="607060"/>
          </a:xfrm>
          <a:custGeom>
            <a:avLst/>
            <a:gdLst/>
            <a:ahLst/>
            <a:cxnLst/>
            <a:rect l="l" t="t" r="r" b="b"/>
            <a:pathLst>
              <a:path w="946150" h="607060">
                <a:moveTo>
                  <a:pt x="25907" y="531697"/>
                </a:moveTo>
                <a:lnTo>
                  <a:pt x="23735" y="532135"/>
                </a:lnTo>
                <a:lnTo>
                  <a:pt x="11382" y="540464"/>
                </a:lnTo>
                <a:lnTo>
                  <a:pt x="3053" y="552817"/>
                </a:lnTo>
                <a:lnTo>
                  <a:pt x="0" y="567943"/>
                </a:lnTo>
                <a:lnTo>
                  <a:pt x="3053" y="583070"/>
                </a:lnTo>
                <a:lnTo>
                  <a:pt x="11382" y="595423"/>
                </a:lnTo>
                <a:lnTo>
                  <a:pt x="23735" y="603752"/>
                </a:lnTo>
                <a:lnTo>
                  <a:pt x="38861" y="606805"/>
                </a:lnTo>
                <a:lnTo>
                  <a:pt x="53988" y="603752"/>
                </a:lnTo>
                <a:lnTo>
                  <a:pt x="66341" y="595423"/>
                </a:lnTo>
                <a:lnTo>
                  <a:pt x="74670" y="583070"/>
                </a:lnTo>
                <a:lnTo>
                  <a:pt x="77724" y="567943"/>
                </a:lnTo>
                <a:lnTo>
                  <a:pt x="25907" y="567943"/>
                </a:lnTo>
                <a:lnTo>
                  <a:pt x="25907" y="531697"/>
                </a:lnTo>
                <a:close/>
              </a:path>
              <a:path w="946150" h="607060">
                <a:moveTo>
                  <a:pt x="38861" y="529081"/>
                </a:moveTo>
                <a:lnTo>
                  <a:pt x="25907" y="531697"/>
                </a:lnTo>
                <a:lnTo>
                  <a:pt x="25907" y="567943"/>
                </a:lnTo>
                <a:lnTo>
                  <a:pt x="51816" y="567943"/>
                </a:lnTo>
                <a:lnTo>
                  <a:pt x="51816" y="531697"/>
                </a:lnTo>
                <a:lnTo>
                  <a:pt x="38861" y="529081"/>
                </a:lnTo>
                <a:close/>
              </a:path>
              <a:path w="946150" h="607060">
                <a:moveTo>
                  <a:pt x="51816" y="531697"/>
                </a:moveTo>
                <a:lnTo>
                  <a:pt x="51816" y="567943"/>
                </a:lnTo>
                <a:lnTo>
                  <a:pt x="77724" y="567943"/>
                </a:lnTo>
                <a:lnTo>
                  <a:pt x="74670" y="552817"/>
                </a:lnTo>
                <a:lnTo>
                  <a:pt x="66341" y="540464"/>
                </a:lnTo>
                <a:lnTo>
                  <a:pt x="53988" y="532135"/>
                </a:lnTo>
                <a:lnTo>
                  <a:pt x="51816" y="531697"/>
                </a:lnTo>
                <a:close/>
              </a:path>
              <a:path w="946150" h="607060">
                <a:moveTo>
                  <a:pt x="894079" y="290448"/>
                </a:moveTo>
                <a:lnTo>
                  <a:pt x="31750" y="290448"/>
                </a:lnTo>
                <a:lnTo>
                  <a:pt x="25907" y="296163"/>
                </a:lnTo>
                <a:lnTo>
                  <a:pt x="25907" y="531697"/>
                </a:lnTo>
                <a:lnTo>
                  <a:pt x="38861" y="529081"/>
                </a:lnTo>
                <a:lnTo>
                  <a:pt x="51816" y="529081"/>
                </a:lnTo>
                <a:lnTo>
                  <a:pt x="51816" y="316356"/>
                </a:lnTo>
                <a:lnTo>
                  <a:pt x="38861" y="316356"/>
                </a:lnTo>
                <a:lnTo>
                  <a:pt x="51816" y="303402"/>
                </a:lnTo>
                <a:lnTo>
                  <a:pt x="894079" y="303402"/>
                </a:lnTo>
                <a:lnTo>
                  <a:pt x="894079" y="290448"/>
                </a:lnTo>
                <a:close/>
              </a:path>
              <a:path w="946150" h="607060">
                <a:moveTo>
                  <a:pt x="51816" y="529081"/>
                </a:moveTo>
                <a:lnTo>
                  <a:pt x="38861" y="529081"/>
                </a:lnTo>
                <a:lnTo>
                  <a:pt x="51816" y="531697"/>
                </a:lnTo>
                <a:lnTo>
                  <a:pt x="51816" y="529081"/>
                </a:lnTo>
                <a:close/>
              </a:path>
              <a:path w="946150" h="607060">
                <a:moveTo>
                  <a:pt x="51816" y="303402"/>
                </a:moveTo>
                <a:lnTo>
                  <a:pt x="38861" y="316356"/>
                </a:lnTo>
                <a:lnTo>
                  <a:pt x="51816" y="316356"/>
                </a:lnTo>
                <a:lnTo>
                  <a:pt x="51816" y="303402"/>
                </a:lnTo>
                <a:close/>
              </a:path>
              <a:path w="946150" h="607060">
                <a:moveTo>
                  <a:pt x="919987" y="290448"/>
                </a:moveTo>
                <a:lnTo>
                  <a:pt x="907033" y="290448"/>
                </a:lnTo>
                <a:lnTo>
                  <a:pt x="894079" y="303402"/>
                </a:lnTo>
                <a:lnTo>
                  <a:pt x="51816" y="303402"/>
                </a:lnTo>
                <a:lnTo>
                  <a:pt x="51816" y="316356"/>
                </a:lnTo>
                <a:lnTo>
                  <a:pt x="914273" y="316356"/>
                </a:lnTo>
                <a:lnTo>
                  <a:pt x="919987" y="310514"/>
                </a:lnTo>
                <a:lnTo>
                  <a:pt x="919987" y="290448"/>
                </a:lnTo>
                <a:close/>
              </a:path>
              <a:path w="946150" h="607060">
                <a:moveTo>
                  <a:pt x="894079" y="75108"/>
                </a:moveTo>
                <a:lnTo>
                  <a:pt x="894079" y="303402"/>
                </a:lnTo>
                <a:lnTo>
                  <a:pt x="907033" y="290448"/>
                </a:lnTo>
                <a:lnTo>
                  <a:pt x="919987" y="290448"/>
                </a:lnTo>
                <a:lnTo>
                  <a:pt x="919987" y="77723"/>
                </a:lnTo>
                <a:lnTo>
                  <a:pt x="907033" y="77723"/>
                </a:lnTo>
                <a:lnTo>
                  <a:pt x="894079" y="75108"/>
                </a:lnTo>
                <a:close/>
              </a:path>
              <a:path w="946150" h="607060">
                <a:moveTo>
                  <a:pt x="919987" y="38861"/>
                </a:moveTo>
                <a:lnTo>
                  <a:pt x="894079" y="38861"/>
                </a:lnTo>
                <a:lnTo>
                  <a:pt x="894079" y="75108"/>
                </a:lnTo>
                <a:lnTo>
                  <a:pt x="907033" y="77723"/>
                </a:lnTo>
                <a:lnTo>
                  <a:pt x="919987" y="75108"/>
                </a:lnTo>
                <a:lnTo>
                  <a:pt x="919987" y="38861"/>
                </a:lnTo>
                <a:close/>
              </a:path>
              <a:path w="946150" h="607060">
                <a:moveTo>
                  <a:pt x="919987" y="75108"/>
                </a:moveTo>
                <a:lnTo>
                  <a:pt x="907033" y="77723"/>
                </a:lnTo>
                <a:lnTo>
                  <a:pt x="919987" y="77723"/>
                </a:lnTo>
                <a:lnTo>
                  <a:pt x="919987" y="75108"/>
                </a:lnTo>
                <a:close/>
              </a:path>
              <a:path w="946150" h="607060">
                <a:moveTo>
                  <a:pt x="907033" y="0"/>
                </a:moveTo>
                <a:lnTo>
                  <a:pt x="891907" y="3053"/>
                </a:lnTo>
                <a:lnTo>
                  <a:pt x="879554" y="11382"/>
                </a:lnTo>
                <a:lnTo>
                  <a:pt x="871225" y="23735"/>
                </a:lnTo>
                <a:lnTo>
                  <a:pt x="868172" y="38861"/>
                </a:lnTo>
                <a:lnTo>
                  <a:pt x="871225" y="53988"/>
                </a:lnTo>
                <a:lnTo>
                  <a:pt x="879554" y="66341"/>
                </a:lnTo>
                <a:lnTo>
                  <a:pt x="891907" y="74670"/>
                </a:lnTo>
                <a:lnTo>
                  <a:pt x="894079" y="75108"/>
                </a:lnTo>
                <a:lnTo>
                  <a:pt x="894079" y="38861"/>
                </a:lnTo>
                <a:lnTo>
                  <a:pt x="945896" y="38861"/>
                </a:lnTo>
                <a:lnTo>
                  <a:pt x="942842" y="23735"/>
                </a:lnTo>
                <a:lnTo>
                  <a:pt x="934513" y="11382"/>
                </a:lnTo>
                <a:lnTo>
                  <a:pt x="922160" y="3053"/>
                </a:lnTo>
                <a:lnTo>
                  <a:pt x="907033" y="0"/>
                </a:lnTo>
                <a:close/>
              </a:path>
              <a:path w="946150" h="607060">
                <a:moveTo>
                  <a:pt x="945896" y="38861"/>
                </a:moveTo>
                <a:lnTo>
                  <a:pt x="919987" y="38861"/>
                </a:lnTo>
                <a:lnTo>
                  <a:pt x="919987" y="75108"/>
                </a:lnTo>
                <a:lnTo>
                  <a:pt x="922160" y="74670"/>
                </a:lnTo>
                <a:lnTo>
                  <a:pt x="934513" y="66341"/>
                </a:lnTo>
                <a:lnTo>
                  <a:pt x="942842" y="53988"/>
                </a:lnTo>
                <a:lnTo>
                  <a:pt x="945896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53"/>
          <p:cNvSpPr/>
          <p:nvPr/>
        </p:nvSpPr>
        <p:spPr>
          <a:xfrm>
            <a:off x="7574280" y="4059910"/>
            <a:ext cx="161505" cy="6858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54"/>
          <p:cNvSpPr/>
          <p:nvPr/>
        </p:nvSpPr>
        <p:spPr>
          <a:xfrm>
            <a:off x="7616952" y="4082796"/>
            <a:ext cx="81280" cy="604520"/>
          </a:xfrm>
          <a:custGeom>
            <a:avLst/>
            <a:gdLst/>
            <a:ahLst/>
            <a:cxnLst/>
            <a:rect l="l" t="t" r="r" b="b"/>
            <a:pathLst>
              <a:path w="81279" h="604520">
                <a:moveTo>
                  <a:pt x="29209" y="529030"/>
                </a:moveTo>
                <a:lnTo>
                  <a:pt x="27037" y="529468"/>
                </a:lnTo>
                <a:lnTo>
                  <a:pt x="14684" y="537797"/>
                </a:lnTo>
                <a:lnTo>
                  <a:pt x="6355" y="550150"/>
                </a:lnTo>
                <a:lnTo>
                  <a:pt x="3301" y="565276"/>
                </a:lnTo>
                <a:lnTo>
                  <a:pt x="6355" y="580403"/>
                </a:lnTo>
                <a:lnTo>
                  <a:pt x="14684" y="592756"/>
                </a:lnTo>
                <a:lnTo>
                  <a:pt x="27037" y="601085"/>
                </a:lnTo>
                <a:lnTo>
                  <a:pt x="42164" y="604138"/>
                </a:lnTo>
                <a:lnTo>
                  <a:pt x="57290" y="601085"/>
                </a:lnTo>
                <a:lnTo>
                  <a:pt x="69643" y="592756"/>
                </a:lnTo>
                <a:lnTo>
                  <a:pt x="77972" y="580403"/>
                </a:lnTo>
                <a:lnTo>
                  <a:pt x="81025" y="565276"/>
                </a:lnTo>
                <a:lnTo>
                  <a:pt x="29209" y="565276"/>
                </a:lnTo>
                <a:lnTo>
                  <a:pt x="29209" y="529030"/>
                </a:lnTo>
                <a:close/>
              </a:path>
              <a:path w="81279" h="604520">
                <a:moveTo>
                  <a:pt x="42164" y="526414"/>
                </a:moveTo>
                <a:lnTo>
                  <a:pt x="29209" y="529030"/>
                </a:lnTo>
                <a:lnTo>
                  <a:pt x="29209" y="565276"/>
                </a:lnTo>
                <a:lnTo>
                  <a:pt x="55118" y="565276"/>
                </a:lnTo>
                <a:lnTo>
                  <a:pt x="55118" y="529030"/>
                </a:lnTo>
                <a:lnTo>
                  <a:pt x="42164" y="526414"/>
                </a:lnTo>
                <a:close/>
              </a:path>
              <a:path w="81279" h="604520">
                <a:moveTo>
                  <a:pt x="55118" y="529030"/>
                </a:moveTo>
                <a:lnTo>
                  <a:pt x="55118" y="565276"/>
                </a:lnTo>
                <a:lnTo>
                  <a:pt x="81025" y="565276"/>
                </a:lnTo>
                <a:lnTo>
                  <a:pt x="77972" y="550150"/>
                </a:lnTo>
                <a:lnTo>
                  <a:pt x="69643" y="537797"/>
                </a:lnTo>
                <a:lnTo>
                  <a:pt x="57290" y="529468"/>
                </a:lnTo>
                <a:lnTo>
                  <a:pt x="55118" y="529030"/>
                </a:lnTo>
                <a:close/>
              </a:path>
              <a:path w="81279" h="604520">
                <a:moveTo>
                  <a:pt x="29209" y="312475"/>
                </a:moveTo>
                <a:lnTo>
                  <a:pt x="29209" y="529030"/>
                </a:lnTo>
                <a:lnTo>
                  <a:pt x="42164" y="526414"/>
                </a:lnTo>
                <a:lnTo>
                  <a:pt x="55118" y="526414"/>
                </a:lnTo>
                <a:lnTo>
                  <a:pt x="55118" y="314959"/>
                </a:lnTo>
                <a:lnTo>
                  <a:pt x="31750" y="314959"/>
                </a:lnTo>
                <a:lnTo>
                  <a:pt x="29209" y="312475"/>
                </a:lnTo>
                <a:close/>
              </a:path>
              <a:path w="81279" h="604520">
                <a:moveTo>
                  <a:pt x="55118" y="526414"/>
                </a:moveTo>
                <a:lnTo>
                  <a:pt x="42164" y="526414"/>
                </a:lnTo>
                <a:lnTo>
                  <a:pt x="55118" y="529030"/>
                </a:lnTo>
                <a:lnTo>
                  <a:pt x="55118" y="526414"/>
                </a:lnTo>
                <a:close/>
              </a:path>
              <a:path w="81279" h="604520">
                <a:moveTo>
                  <a:pt x="29209" y="302005"/>
                </a:moveTo>
                <a:lnTo>
                  <a:pt x="29209" y="312475"/>
                </a:lnTo>
                <a:lnTo>
                  <a:pt x="31750" y="314959"/>
                </a:lnTo>
                <a:lnTo>
                  <a:pt x="42164" y="314959"/>
                </a:lnTo>
                <a:lnTo>
                  <a:pt x="29209" y="302005"/>
                </a:lnTo>
                <a:close/>
              </a:path>
              <a:path w="81279" h="604520">
                <a:moveTo>
                  <a:pt x="51816" y="291592"/>
                </a:moveTo>
                <a:lnTo>
                  <a:pt x="51816" y="302005"/>
                </a:lnTo>
                <a:lnTo>
                  <a:pt x="29209" y="302005"/>
                </a:lnTo>
                <a:lnTo>
                  <a:pt x="42164" y="314959"/>
                </a:lnTo>
                <a:lnTo>
                  <a:pt x="55118" y="314959"/>
                </a:lnTo>
                <a:lnTo>
                  <a:pt x="55118" y="294893"/>
                </a:lnTo>
                <a:lnTo>
                  <a:pt x="51816" y="291592"/>
                </a:lnTo>
                <a:close/>
              </a:path>
              <a:path w="81279" h="604520">
                <a:moveTo>
                  <a:pt x="25908" y="75108"/>
                </a:moveTo>
                <a:lnTo>
                  <a:pt x="25907" y="309244"/>
                </a:lnTo>
                <a:lnTo>
                  <a:pt x="29209" y="312475"/>
                </a:lnTo>
                <a:lnTo>
                  <a:pt x="29209" y="302005"/>
                </a:lnTo>
                <a:lnTo>
                  <a:pt x="51816" y="302005"/>
                </a:lnTo>
                <a:lnTo>
                  <a:pt x="38862" y="289051"/>
                </a:lnTo>
                <a:lnTo>
                  <a:pt x="51816" y="289051"/>
                </a:lnTo>
                <a:lnTo>
                  <a:pt x="51816" y="77723"/>
                </a:lnTo>
                <a:lnTo>
                  <a:pt x="38862" y="77723"/>
                </a:lnTo>
                <a:lnTo>
                  <a:pt x="25908" y="75108"/>
                </a:lnTo>
                <a:close/>
              </a:path>
              <a:path w="81279" h="604520">
                <a:moveTo>
                  <a:pt x="49275" y="289051"/>
                </a:moveTo>
                <a:lnTo>
                  <a:pt x="38862" y="289051"/>
                </a:lnTo>
                <a:lnTo>
                  <a:pt x="51816" y="302005"/>
                </a:lnTo>
                <a:lnTo>
                  <a:pt x="51816" y="291592"/>
                </a:lnTo>
                <a:lnTo>
                  <a:pt x="49275" y="289051"/>
                </a:lnTo>
                <a:close/>
              </a:path>
              <a:path w="81279" h="604520">
                <a:moveTo>
                  <a:pt x="51816" y="289051"/>
                </a:moveTo>
                <a:lnTo>
                  <a:pt x="49275" y="289051"/>
                </a:lnTo>
                <a:lnTo>
                  <a:pt x="51816" y="291592"/>
                </a:lnTo>
                <a:lnTo>
                  <a:pt x="51816" y="289051"/>
                </a:lnTo>
                <a:close/>
              </a:path>
              <a:path w="81279" h="604520">
                <a:moveTo>
                  <a:pt x="51816" y="38861"/>
                </a:moveTo>
                <a:lnTo>
                  <a:pt x="25907" y="38861"/>
                </a:lnTo>
                <a:lnTo>
                  <a:pt x="25908" y="75108"/>
                </a:lnTo>
                <a:lnTo>
                  <a:pt x="38862" y="77723"/>
                </a:lnTo>
                <a:lnTo>
                  <a:pt x="51816" y="75108"/>
                </a:lnTo>
                <a:lnTo>
                  <a:pt x="51816" y="38861"/>
                </a:lnTo>
                <a:close/>
              </a:path>
              <a:path w="81279" h="604520">
                <a:moveTo>
                  <a:pt x="51816" y="75108"/>
                </a:moveTo>
                <a:lnTo>
                  <a:pt x="38862" y="77723"/>
                </a:lnTo>
                <a:lnTo>
                  <a:pt x="51816" y="77723"/>
                </a:lnTo>
                <a:lnTo>
                  <a:pt x="51816" y="75108"/>
                </a:lnTo>
                <a:close/>
              </a:path>
              <a:path w="81279" h="604520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1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25908" y="75108"/>
                </a:lnTo>
                <a:lnTo>
                  <a:pt x="25907" y="38861"/>
                </a:lnTo>
                <a:lnTo>
                  <a:pt x="77724" y="38861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81279" h="604520">
                <a:moveTo>
                  <a:pt x="77724" y="38861"/>
                </a:moveTo>
                <a:lnTo>
                  <a:pt x="51816" y="38861"/>
                </a:lnTo>
                <a:lnTo>
                  <a:pt x="51816" y="75108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7724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55"/>
          <p:cNvSpPr/>
          <p:nvPr/>
        </p:nvSpPr>
        <p:spPr>
          <a:xfrm>
            <a:off x="7574280" y="4059910"/>
            <a:ext cx="708659" cy="6949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56"/>
          <p:cNvSpPr/>
          <p:nvPr/>
        </p:nvSpPr>
        <p:spPr>
          <a:xfrm>
            <a:off x="7616952" y="4082796"/>
            <a:ext cx="628015" cy="614680"/>
          </a:xfrm>
          <a:custGeom>
            <a:avLst/>
            <a:gdLst/>
            <a:ahLst/>
            <a:cxnLst/>
            <a:rect l="l" t="t" r="r" b="b"/>
            <a:pathLst>
              <a:path w="628015" h="614679">
                <a:moveTo>
                  <a:pt x="575945" y="539571"/>
                </a:moveTo>
                <a:lnTo>
                  <a:pt x="573772" y="540009"/>
                </a:lnTo>
                <a:lnTo>
                  <a:pt x="561419" y="548338"/>
                </a:lnTo>
                <a:lnTo>
                  <a:pt x="553090" y="560691"/>
                </a:lnTo>
                <a:lnTo>
                  <a:pt x="550037" y="575817"/>
                </a:lnTo>
                <a:lnTo>
                  <a:pt x="553090" y="590944"/>
                </a:lnTo>
                <a:lnTo>
                  <a:pt x="561419" y="603297"/>
                </a:lnTo>
                <a:lnTo>
                  <a:pt x="573772" y="611626"/>
                </a:lnTo>
                <a:lnTo>
                  <a:pt x="588899" y="614679"/>
                </a:lnTo>
                <a:lnTo>
                  <a:pt x="604025" y="611626"/>
                </a:lnTo>
                <a:lnTo>
                  <a:pt x="616378" y="603297"/>
                </a:lnTo>
                <a:lnTo>
                  <a:pt x="624707" y="590944"/>
                </a:lnTo>
                <a:lnTo>
                  <a:pt x="627761" y="575817"/>
                </a:lnTo>
                <a:lnTo>
                  <a:pt x="575945" y="575817"/>
                </a:lnTo>
                <a:lnTo>
                  <a:pt x="575945" y="539571"/>
                </a:lnTo>
                <a:close/>
              </a:path>
              <a:path w="628015" h="614679">
                <a:moveTo>
                  <a:pt x="588899" y="536955"/>
                </a:moveTo>
                <a:lnTo>
                  <a:pt x="575945" y="539571"/>
                </a:lnTo>
                <a:lnTo>
                  <a:pt x="575945" y="575817"/>
                </a:lnTo>
                <a:lnTo>
                  <a:pt x="601852" y="575817"/>
                </a:lnTo>
                <a:lnTo>
                  <a:pt x="601852" y="539571"/>
                </a:lnTo>
                <a:lnTo>
                  <a:pt x="588899" y="536955"/>
                </a:lnTo>
                <a:close/>
              </a:path>
              <a:path w="628015" h="614679">
                <a:moveTo>
                  <a:pt x="601852" y="539571"/>
                </a:moveTo>
                <a:lnTo>
                  <a:pt x="601852" y="575817"/>
                </a:lnTo>
                <a:lnTo>
                  <a:pt x="627761" y="575817"/>
                </a:lnTo>
                <a:lnTo>
                  <a:pt x="624707" y="560691"/>
                </a:lnTo>
                <a:lnTo>
                  <a:pt x="616378" y="548338"/>
                </a:lnTo>
                <a:lnTo>
                  <a:pt x="604025" y="540009"/>
                </a:lnTo>
                <a:lnTo>
                  <a:pt x="601852" y="539571"/>
                </a:lnTo>
                <a:close/>
              </a:path>
              <a:path w="628015" h="614679">
                <a:moveTo>
                  <a:pt x="575945" y="307339"/>
                </a:moveTo>
                <a:lnTo>
                  <a:pt x="575945" y="539571"/>
                </a:lnTo>
                <a:lnTo>
                  <a:pt x="588899" y="536955"/>
                </a:lnTo>
                <a:lnTo>
                  <a:pt x="601852" y="536955"/>
                </a:lnTo>
                <a:lnTo>
                  <a:pt x="601852" y="320293"/>
                </a:lnTo>
                <a:lnTo>
                  <a:pt x="588899" y="320293"/>
                </a:lnTo>
                <a:lnTo>
                  <a:pt x="575945" y="307339"/>
                </a:lnTo>
                <a:close/>
              </a:path>
              <a:path w="628015" h="614679">
                <a:moveTo>
                  <a:pt x="601852" y="536955"/>
                </a:moveTo>
                <a:lnTo>
                  <a:pt x="588899" y="536955"/>
                </a:lnTo>
                <a:lnTo>
                  <a:pt x="601852" y="539571"/>
                </a:lnTo>
                <a:lnTo>
                  <a:pt x="601852" y="536955"/>
                </a:lnTo>
                <a:close/>
              </a:path>
              <a:path w="628015" h="614679">
                <a:moveTo>
                  <a:pt x="25908" y="75108"/>
                </a:moveTo>
                <a:lnTo>
                  <a:pt x="25907" y="314451"/>
                </a:lnTo>
                <a:lnTo>
                  <a:pt x="31750" y="320293"/>
                </a:lnTo>
                <a:lnTo>
                  <a:pt x="575945" y="320293"/>
                </a:lnTo>
                <a:lnTo>
                  <a:pt x="575945" y="307339"/>
                </a:lnTo>
                <a:lnTo>
                  <a:pt x="51816" y="307339"/>
                </a:lnTo>
                <a:lnTo>
                  <a:pt x="38862" y="294385"/>
                </a:lnTo>
                <a:lnTo>
                  <a:pt x="51816" y="294385"/>
                </a:lnTo>
                <a:lnTo>
                  <a:pt x="51816" y="77723"/>
                </a:lnTo>
                <a:lnTo>
                  <a:pt x="38862" y="77723"/>
                </a:lnTo>
                <a:lnTo>
                  <a:pt x="25908" y="75108"/>
                </a:lnTo>
                <a:close/>
              </a:path>
              <a:path w="628015" h="614679">
                <a:moveTo>
                  <a:pt x="596011" y="294385"/>
                </a:moveTo>
                <a:lnTo>
                  <a:pt x="51816" y="294385"/>
                </a:lnTo>
                <a:lnTo>
                  <a:pt x="51816" y="307339"/>
                </a:lnTo>
                <a:lnTo>
                  <a:pt x="575945" y="307339"/>
                </a:lnTo>
                <a:lnTo>
                  <a:pt x="588899" y="320293"/>
                </a:lnTo>
                <a:lnTo>
                  <a:pt x="601852" y="320293"/>
                </a:lnTo>
                <a:lnTo>
                  <a:pt x="601852" y="300227"/>
                </a:lnTo>
                <a:lnTo>
                  <a:pt x="596011" y="294385"/>
                </a:lnTo>
                <a:close/>
              </a:path>
              <a:path w="628015" h="614679">
                <a:moveTo>
                  <a:pt x="51816" y="294385"/>
                </a:moveTo>
                <a:lnTo>
                  <a:pt x="38862" y="294385"/>
                </a:lnTo>
                <a:lnTo>
                  <a:pt x="51816" y="307339"/>
                </a:lnTo>
                <a:lnTo>
                  <a:pt x="51816" y="294385"/>
                </a:lnTo>
                <a:close/>
              </a:path>
              <a:path w="628015" h="614679">
                <a:moveTo>
                  <a:pt x="51816" y="38861"/>
                </a:moveTo>
                <a:lnTo>
                  <a:pt x="25907" y="38861"/>
                </a:lnTo>
                <a:lnTo>
                  <a:pt x="25908" y="75108"/>
                </a:lnTo>
                <a:lnTo>
                  <a:pt x="38862" y="77723"/>
                </a:lnTo>
                <a:lnTo>
                  <a:pt x="51816" y="75108"/>
                </a:lnTo>
                <a:lnTo>
                  <a:pt x="51816" y="38861"/>
                </a:lnTo>
                <a:close/>
              </a:path>
              <a:path w="628015" h="614679">
                <a:moveTo>
                  <a:pt x="51816" y="75108"/>
                </a:moveTo>
                <a:lnTo>
                  <a:pt x="38862" y="77723"/>
                </a:lnTo>
                <a:lnTo>
                  <a:pt x="51816" y="77723"/>
                </a:lnTo>
                <a:lnTo>
                  <a:pt x="51816" y="75108"/>
                </a:lnTo>
                <a:close/>
              </a:path>
              <a:path w="628015" h="614679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1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25908" y="75108"/>
                </a:lnTo>
                <a:lnTo>
                  <a:pt x="25907" y="38861"/>
                </a:lnTo>
                <a:lnTo>
                  <a:pt x="77724" y="38861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628015" h="614679">
                <a:moveTo>
                  <a:pt x="77724" y="38861"/>
                </a:moveTo>
                <a:lnTo>
                  <a:pt x="51816" y="38861"/>
                </a:lnTo>
                <a:lnTo>
                  <a:pt x="51816" y="75108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7724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57"/>
          <p:cNvSpPr/>
          <p:nvPr/>
        </p:nvSpPr>
        <p:spPr>
          <a:xfrm>
            <a:off x="7574280" y="4059948"/>
            <a:ext cx="1226832" cy="6918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58"/>
          <p:cNvSpPr/>
          <p:nvPr/>
        </p:nvSpPr>
        <p:spPr>
          <a:xfrm>
            <a:off x="7616952" y="4082796"/>
            <a:ext cx="1146175" cy="611505"/>
          </a:xfrm>
          <a:custGeom>
            <a:avLst/>
            <a:gdLst/>
            <a:ahLst/>
            <a:cxnLst/>
            <a:rect l="l" t="t" r="r" b="b"/>
            <a:pathLst>
              <a:path w="1146175" h="611504">
                <a:moveTo>
                  <a:pt x="1094104" y="536269"/>
                </a:moveTo>
                <a:lnTo>
                  <a:pt x="1091932" y="536707"/>
                </a:lnTo>
                <a:lnTo>
                  <a:pt x="1079579" y="545036"/>
                </a:lnTo>
                <a:lnTo>
                  <a:pt x="1071250" y="557389"/>
                </a:lnTo>
                <a:lnTo>
                  <a:pt x="1068197" y="572515"/>
                </a:lnTo>
                <a:lnTo>
                  <a:pt x="1071250" y="587642"/>
                </a:lnTo>
                <a:lnTo>
                  <a:pt x="1079579" y="599995"/>
                </a:lnTo>
                <a:lnTo>
                  <a:pt x="1091932" y="608324"/>
                </a:lnTo>
                <a:lnTo>
                  <a:pt x="1107058" y="611377"/>
                </a:lnTo>
                <a:lnTo>
                  <a:pt x="1122185" y="608324"/>
                </a:lnTo>
                <a:lnTo>
                  <a:pt x="1134538" y="599995"/>
                </a:lnTo>
                <a:lnTo>
                  <a:pt x="1142867" y="587642"/>
                </a:lnTo>
                <a:lnTo>
                  <a:pt x="1145921" y="572515"/>
                </a:lnTo>
                <a:lnTo>
                  <a:pt x="1094104" y="572515"/>
                </a:lnTo>
                <a:lnTo>
                  <a:pt x="1094104" y="536269"/>
                </a:lnTo>
                <a:close/>
              </a:path>
              <a:path w="1146175" h="611504">
                <a:moveTo>
                  <a:pt x="1107058" y="533653"/>
                </a:moveTo>
                <a:lnTo>
                  <a:pt x="1094104" y="536269"/>
                </a:lnTo>
                <a:lnTo>
                  <a:pt x="1094104" y="572515"/>
                </a:lnTo>
                <a:lnTo>
                  <a:pt x="1120013" y="572515"/>
                </a:lnTo>
                <a:lnTo>
                  <a:pt x="1120013" y="536269"/>
                </a:lnTo>
                <a:lnTo>
                  <a:pt x="1107058" y="533653"/>
                </a:lnTo>
                <a:close/>
              </a:path>
              <a:path w="1146175" h="611504">
                <a:moveTo>
                  <a:pt x="1120013" y="536269"/>
                </a:moveTo>
                <a:lnTo>
                  <a:pt x="1120013" y="572515"/>
                </a:lnTo>
                <a:lnTo>
                  <a:pt x="1145921" y="572515"/>
                </a:lnTo>
                <a:lnTo>
                  <a:pt x="1142867" y="557389"/>
                </a:lnTo>
                <a:lnTo>
                  <a:pt x="1134538" y="545036"/>
                </a:lnTo>
                <a:lnTo>
                  <a:pt x="1122185" y="536707"/>
                </a:lnTo>
                <a:lnTo>
                  <a:pt x="1120013" y="536269"/>
                </a:lnTo>
                <a:close/>
              </a:path>
              <a:path w="1146175" h="611504">
                <a:moveTo>
                  <a:pt x="1094104" y="305688"/>
                </a:moveTo>
                <a:lnTo>
                  <a:pt x="1094104" y="536269"/>
                </a:lnTo>
                <a:lnTo>
                  <a:pt x="1107058" y="533653"/>
                </a:lnTo>
                <a:lnTo>
                  <a:pt x="1120013" y="533653"/>
                </a:lnTo>
                <a:lnTo>
                  <a:pt x="1120013" y="318642"/>
                </a:lnTo>
                <a:lnTo>
                  <a:pt x="1107058" y="318642"/>
                </a:lnTo>
                <a:lnTo>
                  <a:pt x="1094104" y="305688"/>
                </a:lnTo>
                <a:close/>
              </a:path>
              <a:path w="1146175" h="611504">
                <a:moveTo>
                  <a:pt x="1120013" y="533653"/>
                </a:moveTo>
                <a:lnTo>
                  <a:pt x="1107058" y="533653"/>
                </a:lnTo>
                <a:lnTo>
                  <a:pt x="1120013" y="536269"/>
                </a:lnTo>
                <a:lnTo>
                  <a:pt x="1120013" y="533653"/>
                </a:lnTo>
                <a:close/>
              </a:path>
              <a:path w="1146175" h="611504">
                <a:moveTo>
                  <a:pt x="25908" y="75108"/>
                </a:moveTo>
                <a:lnTo>
                  <a:pt x="25907" y="312800"/>
                </a:lnTo>
                <a:lnTo>
                  <a:pt x="31750" y="318642"/>
                </a:lnTo>
                <a:lnTo>
                  <a:pt x="1094104" y="318642"/>
                </a:lnTo>
                <a:lnTo>
                  <a:pt x="1094104" y="305688"/>
                </a:lnTo>
                <a:lnTo>
                  <a:pt x="51816" y="305688"/>
                </a:lnTo>
                <a:lnTo>
                  <a:pt x="38862" y="292734"/>
                </a:lnTo>
                <a:lnTo>
                  <a:pt x="51816" y="292734"/>
                </a:lnTo>
                <a:lnTo>
                  <a:pt x="51816" y="77723"/>
                </a:lnTo>
                <a:lnTo>
                  <a:pt x="38862" y="77723"/>
                </a:lnTo>
                <a:lnTo>
                  <a:pt x="25908" y="75108"/>
                </a:lnTo>
                <a:close/>
              </a:path>
              <a:path w="1146175" h="611504">
                <a:moveTo>
                  <a:pt x="1114171" y="292734"/>
                </a:moveTo>
                <a:lnTo>
                  <a:pt x="51816" y="292734"/>
                </a:lnTo>
                <a:lnTo>
                  <a:pt x="51816" y="305688"/>
                </a:lnTo>
                <a:lnTo>
                  <a:pt x="1094104" y="305688"/>
                </a:lnTo>
                <a:lnTo>
                  <a:pt x="1107058" y="318642"/>
                </a:lnTo>
                <a:lnTo>
                  <a:pt x="1120013" y="318642"/>
                </a:lnTo>
                <a:lnTo>
                  <a:pt x="1120013" y="298576"/>
                </a:lnTo>
                <a:lnTo>
                  <a:pt x="1114171" y="292734"/>
                </a:lnTo>
                <a:close/>
              </a:path>
              <a:path w="1146175" h="611504">
                <a:moveTo>
                  <a:pt x="51816" y="292734"/>
                </a:moveTo>
                <a:lnTo>
                  <a:pt x="38862" y="292734"/>
                </a:lnTo>
                <a:lnTo>
                  <a:pt x="51816" y="305688"/>
                </a:lnTo>
                <a:lnTo>
                  <a:pt x="51816" y="292734"/>
                </a:lnTo>
                <a:close/>
              </a:path>
              <a:path w="1146175" h="611504">
                <a:moveTo>
                  <a:pt x="51816" y="38861"/>
                </a:moveTo>
                <a:lnTo>
                  <a:pt x="25907" y="38861"/>
                </a:lnTo>
                <a:lnTo>
                  <a:pt x="25908" y="75108"/>
                </a:lnTo>
                <a:lnTo>
                  <a:pt x="38862" y="77723"/>
                </a:lnTo>
                <a:lnTo>
                  <a:pt x="51816" y="75108"/>
                </a:lnTo>
                <a:lnTo>
                  <a:pt x="51816" y="38861"/>
                </a:lnTo>
                <a:close/>
              </a:path>
              <a:path w="1146175" h="611504">
                <a:moveTo>
                  <a:pt x="51816" y="75108"/>
                </a:moveTo>
                <a:lnTo>
                  <a:pt x="38862" y="77723"/>
                </a:lnTo>
                <a:lnTo>
                  <a:pt x="51816" y="77723"/>
                </a:lnTo>
                <a:lnTo>
                  <a:pt x="51816" y="75108"/>
                </a:lnTo>
                <a:close/>
              </a:path>
              <a:path w="1146175" h="611504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1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25908" y="75108"/>
                </a:lnTo>
                <a:lnTo>
                  <a:pt x="25907" y="38861"/>
                </a:lnTo>
                <a:lnTo>
                  <a:pt x="77724" y="38861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1146175" h="611504">
                <a:moveTo>
                  <a:pt x="77724" y="38861"/>
                </a:moveTo>
                <a:lnTo>
                  <a:pt x="51816" y="38861"/>
                </a:lnTo>
                <a:lnTo>
                  <a:pt x="51816" y="75108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7724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59"/>
          <p:cNvSpPr/>
          <p:nvPr/>
        </p:nvSpPr>
        <p:spPr>
          <a:xfrm>
            <a:off x="6960107" y="3139439"/>
            <a:ext cx="1389888" cy="9814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60"/>
          <p:cNvSpPr/>
          <p:nvPr/>
        </p:nvSpPr>
        <p:spPr>
          <a:xfrm>
            <a:off x="6623304" y="1912620"/>
            <a:ext cx="2060448" cy="11673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61"/>
          <p:cNvSpPr/>
          <p:nvPr/>
        </p:nvSpPr>
        <p:spPr>
          <a:xfrm>
            <a:off x="6672071" y="1964435"/>
            <a:ext cx="2016252" cy="10911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62"/>
          <p:cNvSpPr/>
          <p:nvPr/>
        </p:nvSpPr>
        <p:spPr>
          <a:xfrm>
            <a:off x="6670547" y="1937004"/>
            <a:ext cx="1970531" cy="10774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63"/>
          <p:cNvSpPr txBox="1"/>
          <p:nvPr/>
        </p:nvSpPr>
        <p:spPr>
          <a:xfrm>
            <a:off x="6670547" y="1937004"/>
            <a:ext cx="1971039" cy="1077595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182245" marR="173355" indent="539115">
              <a:lnSpc>
                <a:spcPct val="90300"/>
              </a:lnSpc>
              <a:spcBef>
                <a:spcPts val="1080"/>
              </a:spcBef>
            </a:pPr>
            <a:r>
              <a:rPr sz="2000" spc="-160" dirty="0">
                <a:solidFill>
                  <a:srgbClr val="FFFFFF"/>
                </a:solidFill>
                <a:latin typeface="Arial"/>
                <a:cs typeface="Arial"/>
              </a:rPr>
              <a:t>Code 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(compiled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micro-processor)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50" name="object 64"/>
          <p:cNvSpPr txBox="1"/>
          <p:nvPr/>
        </p:nvSpPr>
        <p:spPr>
          <a:xfrm>
            <a:off x="5808979" y="3547948"/>
            <a:ext cx="11544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solidFill>
                  <a:srgbClr val="6F2F9F"/>
                </a:solidFill>
                <a:latin typeface="Arial"/>
                <a:cs typeface="Arial"/>
              </a:rPr>
              <a:t>Microprocessor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1" name="object 65"/>
          <p:cNvSpPr txBox="1"/>
          <p:nvPr/>
        </p:nvSpPr>
        <p:spPr>
          <a:xfrm>
            <a:off x="5917184" y="5488635"/>
            <a:ext cx="2905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solidFill>
                  <a:srgbClr val="00AFEF"/>
                </a:solidFill>
                <a:latin typeface="Arial"/>
                <a:cs typeface="Arial"/>
              </a:rPr>
              <a:t>physical/mechanical/electrical</a:t>
            </a:r>
            <a:r>
              <a:rPr sz="1600" spc="-10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90" dirty="0">
                <a:solidFill>
                  <a:srgbClr val="00AFEF"/>
                </a:solidFill>
                <a:latin typeface="Trebuchet MS"/>
                <a:cs typeface="Trebuchet MS"/>
              </a:rPr>
              <a:t>part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2" name="object 66"/>
          <p:cNvSpPr/>
          <p:nvPr/>
        </p:nvSpPr>
        <p:spPr>
          <a:xfrm>
            <a:off x="5718047" y="1783079"/>
            <a:ext cx="3302635" cy="2484120"/>
          </a:xfrm>
          <a:custGeom>
            <a:avLst/>
            <a:gdLst/>
            <a:ahLst/>
            <a:cxnLst/>
            <a:rect l="l" t="t" r="r" b="b"/>
            <a:pathLst>
              <a:path w="3302634" h="2484120">
                <a:moveTo>
                  <a:pt x="0" y="2484120"/>
                </a:moveTo>
                <a:lnTo>
                  <a:pt x="3302507" y="2484120"/>
                </a:lnTo>
                <a:lnTo>
                  <a:pt x="3302507" y="0"/>
                </a:lnTo>
                <a:lnTo>
                  <a:pt x="0" y="0"/>
                </a:lnTo>
                <a:lnTo>
                  <a:pt x="0" y="2484120"/>
                </a:lnTo>
                <a:close/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67"/>
          <p:cNvSpPr/>
          <p:nvPr/>
        </p:nvSpPr>
        <p:spPr>
          <a:xfrm>
            <a:off x="5705855" y="4323588"/>
            <a:ext cx="3291840" cy="1120140"/>
          </a:xfrm>
          <a:custGeom>
            <a:avLst/>
            <a:gdLst/>
            <a:ahLst/>
            <a:cxnLst/>
            <a:rect l="l" t="t" r="r" b="b"/>
            <a:pathLst>
              <a:path w="3291840" h="1120139">
                <a:moveTo>
                  <a:pt x="0" y="1120140"/>
                </a:moveTo>
                <a:lnTo>
                  <a:pt x="3291840" y="1120140"/>
                </a:lnTo>
                <a:lnTo>
                  <a:pt x="3291840" y="0"/>
                </a:lnTo>
                <a:lnTo>
                  <a:pt x="0" y="0"/>
                </a:lnTo>
                <a:lnTo>
                  <a:pt x="0" y="1120140"/>
                </a:lnTo>
                <a:close/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68"/>
          <p:cNvSpPr txBox="1"/>
          <p:nvPr/>
        </p:nvSpPr>
        <p:spPr>
          <a:xfrm>
            <a:off x="6412484" y="4003294"/>
            <a:ext cx="1141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solidFill>
                  <a:srgbClr val="6F2F9F"/>
                </a:solidFill>
                <a:latin typeface="Trebuchet MS"/>
                <a:cs typeface="Trebuchet MS"/>
              </a:rPr>
              <a:t>Onboard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55" name="object 69"/>
          <p:cNvSpPr txBox="1"/>
          <p:nvPr/>
        </p:nvSpPr>
        <p:spPr>
          <a:xfrm>
            <a:off x="7732751" y="4003294"/>
            <a:ext cx="977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solidFill>
                  <a:srgbClr val="6F2F9F"/>
                </a:solidFill>
                <a:latin typeface="Trebuchet MS"/>
                <a:cs typeface="Trebuchet MS"/>
              </a:rPr>
              <a:t>sens</a:t>
            </a:r>
            <a:r>
              <a:rPr sz="2400" b="1" spc="-110" dirty="0">
                <a:solidFill>
                  <a:srgbClr val="6F2F9F"/>
                </a:solidFill>
                <a:latin typeface="Trebuchet MS"/>
                <a:cs typeface="Trebuchet MS"/>
              </a:rPr>
              <a:t>o</a:t>
            </a:r>
            <a:r>
              <a:rPr sz="2400" b="1" spc="-204" dirty="0">
                <a:solidFill>
                  <a:srgbClr val="6F2F9F"/>
                </a:solidFill>
                <a:latin typeface="Trebuchet MS"/>
                <a:cs typeface="Trebuchet MS"/>
              </a:rPr>
              <a:t>r</a:t>
            </a:r>
            <a:r>
              <a:rPr sz="2400" b="1" spc="-80" dirty="0">
                <a:solidFill>
                  <a:srgbClr val="6F2F9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56" name="object 70"/>
          <p:cNvSpPr txBox="1"/>
          <p:nvPr/>
        </p:nvSpPr>
        <p:spPr>
          <a:xfrm>
            <a:off x="609600" y="2681130"/>
            <a:ext cx="423133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rebuchet MS"/>
                <a:cs typeface="Trebuchet MS"/>
              </a:rPr>
              <a:t>Looks predictable, right?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257" name="object 71"/>
          <p:cNvSpPr txBox="1"/>
          <p:nvPr/>
        </p:nvSpPr>
        <p:spPr>
          <a:xfrm>
            <a:off x="1034288" y="3161665"/>
            <a:ext cx="386715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916305" marR="5080" indent="-904240">
              <a:lnSpc>
                <a:spcPts val="3460"/>
              </a:lnSpc>
              <a:spcBef>
                <a:spcPts val="535"/>
              </a:spcBef>
            </a:pPr>
            <a:r>
              <a:rPr sz="3200" b="1" spc="-110" dirty="0">
                <a:solidFill>
                  <a:srgbClr val="C00000"/>
                </a:solidFill>
                <a:latin typeface="Trebuchet MS"/>
                <a:cs typeface="Trebuchet MS"/>
              </a:rPr>
              <a:t>What </a:t>
            </a:r>
            <a:r>
              <a:rPr sz="3200" b="1" spc="-170" dirty="0">
                <a:solidFill>
                  <a:srgbClr val="C00000"/>
                </a:solidFill>
                <a:latin typeface="Trebuchet MS"/>
                <a:cs typeface="Trebuchet MS"/>
              </a:rPr>
              <a:t>if </a:t>
            </a:r>
            <a:r>
              <a:rPr sz="3200" b="1" spc="-185" dirty="0">
                <a:solidFill>
                  <a:srgbClr val="C00000"/>
                </a:solidFill>
                <a:latin typeface="Trebuchet MS"/>
                <a:cs typeface="Trebuchet MS"/>
              </a:rPr>
              <a:t>the </a:t>
            </a:r>
            <a:r>
              <a:rPr sz="3200" b="1" spc="-180" dirty="0">
                <a:solidFill>
                  <a:srgbClr val="C00000"/>
                </a:solidFill>
                <a:latin typeface="Trebuchet MS"/>
                <a:cs typeface="Trebuchet MS"/>
              </a:rPr>
              <a:t>system</a:t>
            </a:r>
            <a:r>
              <a:rPr sz="3200" b="1" spc="-6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-135" dirty="0">
                <a:solidFill>
                  <a:srgbClr val="C00000"/>
                </a:solidFill>
                <a:latin typeface="Trebuchet MS"/>
                <a:cs typeface="Trebuchet MS"/>
              </a:rPr>
              <a:t>has  </a:t>
            </a:r>
            <a:r>
              <a:rPr sz="3200" b="1" spc="-185" dirty="0">
                <a:solidFill>
                  <a:srgbClr val="C00000"/>
                </a:solidFill>
                <a:latin typeface="Trebuchet MS"/>
                <a:cs typeface="Trebuchet MS"/>
              </a:rPr>
              <a:t>more</a:t>
            </a:r>
            <a:r>
              <a:rPr sz="3200" b="1" spc="-25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-114" dirty="0">
                <a:solidFill>
                  <a:srgbClr val="C00000"/>
                </a:solidFill>
                <a:latin typeface="Trebuchet MS"/>
                <a:cs typeface="Trebuchet MS"/>
              </a:rPr>
              <a:t>tasks?</a:t>
            </a:r>
            <a:endParaRPr sz="3200" dirty="0"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511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28" grpId="0" animBg="1"/>
      <p:bldP spid="229" grpId="0"/>
      <p:bldP spid="230" grpId="0" animBg="1"/>
      <p:bldP spid="231" grpId="0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/>
      <p:bldP spid="251" grpId="0"/>
      <p:bldP spid="252" grpId="0" animBg="1"/>
      <p:bldP spid="253" grpId="0" animBg="1"/>
      <p:bldP spid="254" grpId="0"/>
      <p:bldP spid="2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more complicated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535330" y="1478068"/>
            <a:ext cx="4889500" cy="83693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85" dirty="0">
                <a:latin typeface="Arial"/>
                <a:cs typeface="Arial"/>
              </a:rPr>
              <a:t>Adaptive </a:t>
            </a:r>
            <a:r>
              <a:rPr sz="2400" spc="-105" dirty="0">
                <a:latin typeface="Arial"/>
                <a:cs typeface="Arial"/>
              </a:rPr>
              <a:t>cruise </a:t>
            </a:r>
            <a:r>
              <a:rPr sz="2400" spc="-30" dirty="0">
                <a:latin typeface="Arial"/>
                <a:cs typeface="Arial"/>
              </a:rPr>
              <a:t>control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254" dirty="0">
                <a:latin typeface="Arial"/>
                <a:cs typeface="Arial"/>
              </a:rPr>
              <a:t>(ACC)</a:t>
            </a:r>
            <a:endParaRPr sz="2400">
              <a:latin typeface="Arial"/>
              <a:cs typeface="Arial"/>
            </a:endParaRPr>
          </a:p>
          <a:p>
            <a:pPr marL="186055">
              <a:lnSpc>
                <a:spcPct val="100000"/>
              </a:lnSpc>
              <a:spcBef>
                <a:spcPts val="575"/>
              </a:spcBef>
            </a:pPr>
            <a:r>
              <a:rPr sz="1800" u="heavy" spc="-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https://www.youtube.com/watch?v=r8G0n5LeJo0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y2mate.com - how_adaptive_cruise_control_works_cadillac_r8G0n5LeJo0_240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3174" y="2286000"/>
            <a:ext cx="5610225" cy="31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1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Adaptive cruise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60411" y="1226698"/>
            <a:ext cx="6769785" cy="4869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49311" y="3994295"/>
            <a:ext cx="1429511" cy="922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595616" y="4009510"/>
            <a:ext cx="1191768" cy="835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7496556" y="4018667"/>
            <a:ext cx="1339596" cy="8324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7496556" y="4018667"/>
            <a:ext cx="1339850" cy="832485"/>
          </a:xfrm>
          <a:custGeom>
            <a:avLst/>
            <a:gdLst/>
            <a:ahLst/>
            <a:cxnLst/>
            <a:rect l="l" t="t" r="r" b="b"/>
            <a:pathLst>
              <a:path w="1339850" h="832485">
                <a:moveTo>
                  <a:pt x="0" y="118618"/>
                </a:moveTo>
                <a:lnTo>
                  <a:pt x="9318" y="72437"/>
                </a:lnTo>
                <a:lnTo>
                  <a:pt x="34734" y="34734"/>
                </a:lnTo>
                <a:lnTo>
                  <a:pt x="72437" y="9318"/>
                </a:lnTo>
                <a:lnTo>
                  <a:pt x="118618" y="0"/>
                </a:lnTo>
                <a:lnTo>
                  <a:pt x="223266" y="0"/>
                </a:lnTo>
                <a:lnTo>
                  <a:pt x="558165" y="0"/>
                </a:lnTo>
                <a:lnTo>
                  <a:pt x="1220977" y="0"/>
                </a:lnTo>
                <a:lnTo>
                  <a:pt x="1267158" y="9318"/>
                </a:lnTo>
                <a:lnTo>
                  <a:pt x="1304861" y="34734"/>
                </a:lnTo>
                <a:lnTo>
                  <a:pt x="1330277" y="72437"/>
                </a:lnTo>
                <a:lnTo>
                  <a:pt x="1339596" y="118618"/>
                </a:lnTo>
                <a:lnTo>
                  <a:pt x="1339596" y="415163"/>
                </a:lnTo>
                <a:lnTo>
                  <a:pt x="1339596" y="593090"/>
                </a:lnTo>
                <a:lnTo>
                  <a:pt x="1330277" y="639270"/>
                </a:lnTo>
                <a:lnTo>
                  <a:pt x="1304861" y="676973"/>
                </a:lnTo>
                <a:lnTo>
                  <a:pt x="1267158" y="702389"/>
                </a:lnTo>
                <a:lnTo>
                  <a:pt x="1220977" y="711708"/>
                </a:lnTo>
                <a:lnTo>
                  <a:pt x="558165" y="711708"/>
                </a:lnTo>
                <a:lnTo>
                  <a:pt x="122809" y="832485"/>
                </a:lnTo>
                <a:lnTo>
                  <a:pt x="223266" y="711708"/>
                </a:lnTo>
                <a:lnTo>
                  <a:pt x="118618" y="711708"/>
                </a:lnTo>
                <a:lnTo>
                  <a:pt x="72437" y="702389"/>
                </a:lnTo>
                <a:lnTo>
                  <a:pt x="34734" y="676973"/>
                </a:lnTo>
                <a:lnTo>
                  <a:pt x="9318" y="639270"/>
                </a:lnTo>
                <a:lnTo>
                  <a:pt x="0" y="593090"/>
                </a:lnTo>
                <a:lnTo>
                  <a:pt x="0" y="415163"/>
                </a:lnTo>
                <a:lnTo>
                  <a:pt x="0" y="118618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 txBox="1"/>
          <p:nvPr/>
        </p:nvSpPr>
        <p:spPr>
          <a:xfrm>
            <a:off x="7764018" y="4072133"/>
            <a:ext cx="806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 marR="5080" indent="-412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Mu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ple 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sensors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6825995" y="2912255"/>
            <a:ext cx="1670303" cy="803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7213092" y="2927470"/>
            <a:ext cx="1191768" cy="835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6873493" y="2936626"/>
            <a:ext cx="1580133" cy="7132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6873493" y="2936626"/>
            <a:ext cx="1580515" cy="713740"/>
          </a:xfrm>
          <a:custGeom>
            <a:avLst/>
            <a:gdLst/>
            <a:ahLst/>
            <a:cxnLst/>
            <a:rect l="l" t="t" r="r" b="b"/>
            <a:pathLst>
              <a:path w="1580515" h="713739">
                <a:moveTo>
                  <a:pt x="239013" y="118872"/>
                </a:moveTo>
                <a:lnTo>
                  <a:pt x="248354" y="72598"/>
                </a:lnTo>
                <a:lnTo>
                  <a:pt x="273827" y="34813"/>
                </a:lnTo>
                <a:lnTo>
                  <a:pt x="311612" y="9340"/>
                </a:lnTo>
                <a:lnTo>
                  <a:pt x="357885" y="0"/>
                </a:lnTo>
                <a:lnTo>
                  <a:pt x="462533" y="0"/>
                </a:lnTo>
                <a:lnTo>
                  <a:pt x="797813" y="0"/>
                </a:lnTo>
                <a:lnTo>
                  <a:pt x="1461261" y="0"/>
                </a:lnTo>
                <a:lnTo>
                  <a:pt x="1507535" y="9340"/>
                </a:lnTo>
                <a:lnTo>
                  <a:pt x="1545320" y="34813"/>
                </a:lnTo>
                <a:lnTo>
                  <a:pt x="1570793" y="72598"/>
                </a:lnTo>
                <a:lnTo>
                  <a:pt x="1580133" y="118872"/>
                </a:lnTo>
                <a:lnTo>
                  <a:pt x="1580133" y="416051"/>
                </a:lnTo>
                <a:lnTo>
                  <a:pt x="1580133" y="594360"/>
                </a:lnTo>
                <a:lnTo>
                  <a:pt x="1570793" y="640633"/>
                </a:lnTo>
                <a:lnTo>
                  <a:pt x="1545320" y="678418"/>
                </a:lnTo>
                <a:lnTo>
                  <a:pt x="1507535" y="703891"/>
                </a:lnTo>
                <a:lnTo>
                  <a:pt x="1461261" y="713231"/>
                </a:lnTo>
                <a:lnTo>
                  <a:pt x="797813" y="713231"/>
                </a:lnTo>
                <a:lnTo>
                  <a:pt x="462533" y="713231"/>
                </a:lnTo>
                <a:lnTo>
                  <a:pt x="357885" y="713231"/>
                </a:lnTo>
                <a:lnTo>
                  <a:pt x="311612" y="703891"/>
                </a:lnTo>
                <a:lnTo>
                  <a:pt x="273827" y="678418"/>
                </a:lnTo>
                <a:lnTo>
                  <a:pt x="248354" y="640633"/>
                </a:lnTo>
                <a:lnTo>
                  <a:pt x="239013" y="594360"/>
                </a:lnTo>
                <a:lnTo>
                  <a:pt x="0" y="440436"/>
                </a:lnTo>
                <a:lnTo>
                  <a:pt x="239013" y="416051"/>
                </a:lnTo>
                <a:lnTo>
                  <a:pt x="239013" y="118872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 txBox="1"/>
          <p:nvPr/>
        </p:nvSpPr>
        <p:spPr>
          <a:xfrm>
            <a:off x="7381113" y="2990093"/>
            <a:ext cx="8064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 marR="5080" indent="-1587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Mu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ple 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3822191" y="758843"/>
            <a:ext cx="4003548" cy="11688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/>
          <p:nvPr/>
        </p:nvSpPr>
        <p:spPr>
          <a:xfrm>
            <a:off x="5602223" y="774058"/>
            <a:ext cx="2089403" cy="8351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/>
          <p:cNvSpPr/>
          <p:nvPr/>
        </p:nvSpPr>
        <p:spPr>
          <a:xfrm>
            <a:off x="3869563" y="783214"/>
            <a:ext cx="3913505" cy="10791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/>
          <p:cNvSpPr/>
          <p:nvPr/>
        </p:nvSpPr>
        <p:spPr>
          <a:xfrm>
            <a:off x="3869563" y="783214"/>
            <a:ext cx="3913504" cy="1079500"/>
          </a:xfrm>
          <a:custGeom>
            <a:avLst/>
            <a:gdLst/>
            <a:ahLst/>
            <a:cxnLst/>
            <a:rect l="l" t="t" r="r" b="b"/>
            <a:pathLst>
              <a:path w="3913504" h="1079500">
                <a:moveTo>
                  <a:pt x="1592452" y="118872"/>
                </a:moveTo>
                <a:lnTo>
                  <a:pt x="1601793" y="72598"/>
                </a:lnTo>
                <a:lnTo>
                  <a:pt x="1627266" y="34813"/>
                </a:lnTo>
                <a:lnTo>
                  <a:pt x="1665051" y="9340"/>
                </a:lnTo>
                <a:lnTo>
                  <a:pt x="1711325" y="0"/>
                </a:lnTo>
                <a:lnTo>
                  <a:pt x="1979295" y="0"/>
                </a:lnTo>
                <a:lnTo>
                  <a:pt x="2559558" y="0"/>
                </a:lnTo>
                <a:lnTo>
                  <a:pt x="3794633" y="0"/>
                </a:lnTo>
                <a:lnTo>
                  <a:pt x="3840906" y="9340"/>
                </a:lnTo>
                <a:lnTo>
                  <a:pt x="3878691" y="34813"/>
                </a:lnTo>
                <a:lnTo>
                  <a:pt x="3904164" y="72598"/>
                </a:lnTo>
                <a:lnTo>
                  <a:pt x="3913505" y="118872"/>
                </a:lnTo>
                <a:lnTo>
                  <a:pt x="3913505" y="416051"/>
                </a:lnTo>
                <a:lnTo>
                  <a:pt x="3913505" y="594360"/>
                </a:lnTo>
                <a:lnTo>
                  <a:pt x="3904164" y="640633"/>
                </a:lnTo>
                <a:lnTo>
                  <a:pt x="3878691" y="678418"/>
                </a:lnTo>
                <a:lnTo>
                  <a:pt x="3840906" y="703891"/>
                </a:lnTo>
                <a:lnTo>
                  <a:pt x="3794633" y="713232"/>
                </a:lnTo>
                <a:lnTo>
                  <a:pt x="2559558" y="713232"/>
                </a:lnTo>
                <a:lnTo>
                  <a:pt x="1979295" y="713232"/>
                </a:lnTo>
                <a:lnTo>
                  <a:pt x="1711325" y="713232"/>
                </a:lnTo>
                <a:lnTo>
                  <a:pt x="1665051" y="703891"/>
                </a:lnTo>
                <a:lnTo>
                  <a:pt x="1627266" y="678418"/>
                </a:lnTo>
                <a:lnTo>
                  <a:pt x="1601793" y="640633"/>
                </a:lnTo>
                <a:lnTo>
                  <a:pt x="1592452" y="594360"/>
                </a:lnTo>
                <a:lnTo>
                  <a:pt x="0" y="1079118"/>
                </a:lnTo>
                <a:lnTo>
                  <a:pt x="1592452" y="416051"/>
                </a:lnTo>
                <a:lnTo>
                  <a:pt x="1592452" y="118872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/>
          <p:cNvSpPr txBox="1"/>
          <p:nvPr/>
        </p:nvSpPr>
        <p:spPr>
          <a:xfrm>
            <a:off x="5769990" y="836047"/>
            <a:ext cx="17043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marR="5080" indent="-384175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Various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periods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activation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283463" y="3279539"/>
            <a:ext cx="2383536" cy="1040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/>
          <p:cNvSpPr/>
          <p:nvPr/>
        </p:nvSpPr>
        <p:spPr>
          <a:xfrm>
            <a:off x="396240" y="3704710"/>
            <a:ext cx="1464563" cy="5608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/>
          <p:cNvSpPr/>
          <p:nvPr/>
        </p:nvSpPr>
        <p:spPr>
          <a:xfrm>
            <a:off x="330708" y="3303276"/>
            <a:ext cx="2293874" cy="9516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/>
          <p:cNvSpPr/>
          <p:nvPr/>
        </p:nvSpPr>
        <p:spPr>
          <a:xfrm>
            <a:off x="330708" y="3303276"/>
            <a:ext cx="2294255" cy="951865"/>
          </a:xfrm>
          <a:custGeom>
            <a:avLst/>
            <a:gdLst/>
            <a:ahLst/>
            <a:cxnLst/>
            <a:rect l="l" t="t" r="r" b="b"/>
            <a:pathLst>
              <a:path w="2294255" h="951864">
                <a:moveTo>
                  <a:pt x="0" y="508380"/>
                </a:moveTo>
                <a:lnTo>
                  <a:pt x="6966" y="473902"/>
                </a:lnTo>
                <a:lnTo>
                  <a:pt x="25963" y="445722"/>
                </a:lnTo>
                <a:lnTo>
                  <a:pt x="54140" y="426710"/>
                </a:lnTo>
                <a:lnTo>
                  <a:pt x="88646" y="419735"/>
                </a:lnTo>
                <a:lnTo>
                  <a:pt x="933450" y="419735"/>
                </a:lnTo>
                <a:lnTo>
                  <a:pt x="2293874" y="0"/>
                </a:lnTo>
                <a:lnTo>
                  <a:pt x="1333500" y="419735"/>
                </a:lnTo>
                <a:lnTo>
                  <a:pt x="1511554" y="419735"/>
                </a:lnTo>
                <a:lnTo>
                  <a:pt x="1546032" y="426710"/>
                </a:lnTo>
                <a:lnTo>
                  <a:pt x="1574212" y="445722"/>
                </a:lnTo>
                <a:lnTo>
                  <a:pt x="1593224" y="473902"/>
                </a:lnTo>
                <a:lnTo>
                  <a:pt x="1600200" y="508380"/>
                </a:lnTo>
                <a:lnTo>
                  <a:pt x="1600200" y="641350"/>
                </a:lnTo>
                <a:lnTo>
                  <a:pt x="1600200" y="862964"/>
                </a:lnTo>
                <a:lnTo>
                  <a:pt x="1593224" y="897443"/>
                </a:lnTo>
                <a:lnTo>
                  <a:pt x="1574212" y="925623"/>
                </a:lnTo>
                <a:lnTo>
                  <a:pt x="1546032" y="944635"/>
                </a:lnTo>
                <a:lnTo>
                  <a:pt x="1511554" y="951610"/>
                </a:lnTo>
                <a:lnTo>
                  <a:pt x="1333500" y="951610"/>
                </a:lnTo>
                <a:lnTo>
                  <a:pt x="933450" y="951610"/>
                </a:lnTo>
                <a:lnTo>
                  <a:pt x="88646" y="951610"/>
                </a:lnTo>
                <a:lnTo>
                  <a:pt x="54140" y="944635"/>
                </a:lnTo>
                <a:lnTo>
                  <a:pt x="25963" y="925623"/>
                </a:lnTo>
                <a:lnTo>
                  <a:pt x="6966" y="897443"/>
                </a:lnTo>
                <a:lnTo>
                  <a:pt x="0" y="862964"/>
                </a:lnTo>
                <a:lnTo>
                  <a:pt x="0" y="641350"/>
                </a:lnTo>
                <a:lnTo>
                  <a:pt x="0" y="50838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 txBox="1"/>
          <p:nvPr/>
        </p:nvSpPr>
        <p:spPr>
          <a:xfrm>
            <a:off x="563372" y="3767587"/>
            <a:ext cx="1134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283463" y="2596749"/>
            <a:ext cx="1588008" cy="9875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/>
          <p:cNvSpPr/>
          <p:nvPr/>
        </p:nvSpPr>
        <p:spPr>
          <a:xfrm>
            <a:off x="327659" y="2855842"/>
            <a:ext cx="1546860" cy="8351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/>
          <p:cNvSpPr/>
          <p:nvPr/>
        </p:nvSpPr>
        <p:spPr>
          <a:xfrm>
            <a:off x="330708" y="2620523"/>
            <a:ext cx="1498092" cy="8982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/>
          <p:cNvSpPr/>
          <p:nvPr/>
        </p:nvSpPr>
        <p:spPr>
          <a:xfrm>
            <a:off x="330708" y="2620523"/>
            <a:ext cx="1498600" cy="898525"/>
          </a:xfrm>
          <a:custGeom>
            <a:avLst/>
            <a:gdLst/>
            <a:ahLst/>
            <a:cxnLst/>
            <a:rect l="l" t="t" r="r" b="b"/>
            <a:pathLst>
              <a:path w="1498600" h="898525">
                <a:moveTo>
                  <a:pt x="0" y="355980"/>
                </a:moveTo>
                <a:lnTo>
                  <a:pt x="8524" y="313745"/>
                </a:lnTo>
                <a:lnTo>
                  <a:pt x="31769" y="279273"/>
                </a:lnTo>
                <a:lnTo>
                  <a:pt x="66243" y="256039"/>
                </a:lnTo>
                <a:lnTo>
                  <a:pt x="108457" y="247523"/>
                </a:lnTo>
                <a:lnTo>
                  <a:pt x="873887" y="247523"/>
                </a:lnTo>
                <a:lnTo>
                  <a:pt x="1080516" y="0"/>
                </a:lnTo>
                <a:lnTo>
                  <a:pt x="1248410" y="247523"/>
                </a:lnTo>
                <a:lnTo>
                  <a:pt x="1389634" y="247523"/>
                </a:lnTo>
                <a:lnTo>
                  <a:pt x="1431869" y="256039"/>
                </a:lnTo>
                <a:lnTo>
                  <a:pt x="1466342" y="279272"/>
                </a:lnTo>
                <a:lnTo>
                  <a:pt x="1489575" y="313745"/>
                </a:lnTo>
                <a:lnTo>
                  <a:pt x="1498092" y="355980"/>
                </a:lnTo>
                <a:lnTo>
                  <a:pt x="1498092" y="518667"/>
                </a:lnTo>
                <a:lnTo>
                  <a:pt x="1498092" y="789813"/>
                </a:lnTo>
                <a:lnTo>
                  <a:pt x="1489575" y="832048"/>
                </a:lnTo>
                <a:lnTo>
                  <a:pt x="1466342" y="866520"/>
                </a:lnTo>
                <a:lnTo>
                  <a:pt x="1431869" y="889754"/>
                </a:lnTo>
                <a:lnTo>
                  <a:pt x="1389634" y="898270"/>
                </a:lnTo>
                <a:lnTo>
                  <a:pt x="1248410" y="898270"/>
                </a:lnTo>
                <a:lnTo>
                  <a:pt x="873887" y="898270"/>
                </a:lnTo>
                <a:lnTo>
                  <a:pt x="108457" y="898270"/>
                </a:lnTo>
                <a:lnTo>
                  <a:pt x="66243" y="889754"/>
                </a:lnTo>
                <a:lnTo>
                  <a:pt x="31769" y="866521"/>
                </a:lnTo>
                <a:lnTo>
                  <a:pt x="8524" y="832048"/>
                </a:lnTo>
                <a:lnTo>
                  <a:pt x="0" y="789813"/>
                </a:lnTo>
                <a:lnTo>
                  <a:pt x="0" y="518667"/>
                </a:lnTo>
                <a:lnTo>
                  <a:pt x="0" y="35598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/>
          <p:cNvSpPr txBox="1"/>
          <p:nvPr/>
        </p:nvSpPr>
        <p:spPr>
          <a:xfrm>
            <a:off x="494791" y="2917576"/>
            <a:ext cx="1167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16205">
              <a:lnSpc>
                <a:spcPct val="100000"/>
              </a:lnSpc>
              <a:spcBef>
                <a:spcPts val="100"/>
              </a:spcBef>
            </a:pPr>
            <a:r>
              <a:rPr sz="1800" spc="-3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ed 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activation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7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Multi-task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19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7194805" y="4994148"/>
            <a:ext cx="463296" cy="463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 txBox="1"/>
          <p:nvPr/>
        </p:nvSpPr>
        <p:spPr>
          <a:xfrm>
            <a:off x="7508113" y="5512054"/>
            <a:ext cx="7086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Actuators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5861305" y="5006339"/>
            <a:ext cx="461772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 txBox="1"/>
          <p:nvPr/>
        </p:nvSpPr>
        <p:spPr>
          <a:xfrm>
            <a:off x="5996306" y="5467857"/>
            <a:ext cx="5702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latin typeface="Arial"/>
                <a:cs typeface="Arial"/>
              </a:rPr>
              <a:t>Sen</a:t>
            </a:r>
            <a:r>
              <a:rPr sz="1400" spc="-95" dirty="0">
                <a:latin typeface="Arial"/>
                <a:cs typeface="Arial"/>
              </a:rPr>
              <a:t>so</a:t>
            </a:r>
            <a:r>
              <a:rPr sz="1400" spc="-5" dirty="0">
                <a:latin typeface="Arial"/>
                <a:cs typeface="Arial"/>
              </a:rPr>
              <a:t>r</a:t>
            </a:r>
            <a:r>
              <a:rPr sz="1400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7690105" y="5004816"/>
            <a:ext cx="566927" cy="451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6309360" y="4997195"/>
            <a:ext cx="492251" cy="492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8289036" y="5001768"/>
            <a:ext cx="405383" cy="405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6012181" y="4407382"/>
            <a:ext cx="1373124" cy="6964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6054853" y="4430268"/>
            <a:ext cx="1292860" cy="616585"/>
          </a:xfrm>
          <a:custGeom>
            <a:avLst/>
            <a:gdLst/>
            <a:ahLst/>
            <a:cxnLst/>
            <a:rect l="l" t="t" r="r" b="b"/>
            <a:pathLst>
              <a:path w="1292859" h="616585">
                <a:moveTo>
                  <a:pt x="25908" y="540968"/>
                </a:moveTo>
                <a:lnTo>
                  <a:pt x="23735" y="541406"/>
                </a:lnTo>
                <a:lnTo>
                  <a:pt x="11382" y="549735"/>
                </a:lnTo>
                <a:lnTo>
                  <a:pt x="3053" y="562088"/>
                </a:lnTo>
                <a:lnTo>
                  <a:pt x="0" y="577214"/>
                </a:lnTo>
                <a:lnTo>
                  <a:pt x="3053" y="592341"/>
                </a:lnTo>
                <a:lnTo>
                  <a:pt x="11382" y="604694"/>
                </a:lnTo>
                <a:lnTo>
                  <a:pt x="23735" y="613023"/>
                </a:lnTo>
                <a:lnTo>
                  <a:pt x="38862" y="616076"/>
                </a:lnTo>
                <a:lnTo>
                  <a:pt x="53988" y="613023"/>
                </a:lnTo>
                <a:lnTo>
                  <a:pt x="66341" y="604694"/>
                </a:lnTo>
                <a:lnTo>
                  <a:pt x="74670" y="592341"/>
                </a:lnTo>
                <a:lnTo>
                  <a:pt x="77724" y="577214"/>
                </a:lnTo>
                <a:lnTo>
                  <a:pt x="25908" y="577214"/>
                </a:lnTo>
                <a:lnTo>
                  <a:pt x="25908" y="540968"/>
                </a:lnTo>
                <a:close/>
              </a:path>
              <a:path w="1292859" h="616585">
                <a:moveTo>
                  <a:pt x="38862" y="538352"/>
                </a:moveTo>
                <a:lnTo>
                  <a:pt x="25908" y="540968"/>
                </a:lnTo>
                <a:lnTo>
                  <a:pt x="25908" y="577214"/>
                </a:lnTo>
                <a:lnTo>
                  <a:pt x="51815" y="577214"/>
                </a:lnTo>
                <a:lnTo>
                  <a:pt x="51815" y="540968"/>
                </a:lnTo>
                <a:lnTo>
                  <a:pt x="38862" y="538352"/>
                </a:lnTo>
                <a:close/>
              </a:path>
              <a:path w="1292859" h="616585">
                <a:moveTo>
                  <a:pt x="51816" y="540968"/>
                </a:moveTo>
                <a:lnTo>
                  <a:pt x="51815" y="577214"/>
                </a:lnTo>
                <a:lnTo>
                  <a:pt x="77724" y="577214"/>
                </a:lnTo>
                <a:lnTo>
                  <a:pt x="74670" y="562088"/>
                </a:lnTo>
                <a:lnTo>
                  <a:pt x="66341" y="549735"/>
                </a:lnTo>
                <a:lnTo>
                  <a:pt x="53988" y="541406"/>
                </a:lnTo>
                <a:lnTo>
                  <a:pt x="51816" y="540968"/>
                </a:lnTo>
                <a:close/>
              </a:path>
              <a:path w="1292859" h="616585">
                <a:moveTo>
                  <a:pt x="1240917" y="295020"/>
                </a:moveTo>
                <a:lnTo>
                  <a:pt x="31750" y="295020"/>
                </a:lnTo>
                <a:lnTo>
                  <a:pt x="25908" y="300862"/>
                </a:lnTo>
                <a:lnTo>
                  <a:pt x="25908" y="540968"/>
                </a:lnTo>
                <a:lnTo>
                  <a:pt x="38862" y="538352"/>
                </a:lnTo>
                <a:lnTo>
                  <a:pt x="51815" y="538352"/>
                </a:lnTo>
                <a:lnTo>
                  <a:pt x="51815" y="320928"/>
                </a:lnTo>
                <a:lnTo>
                  <a:pt x="38862" y="320928"/>
                </a:lnTo>
                <a:lnTo>
                  <a:pt x="51815" y="307974"/>
                </a:lnTo>
                <a:lnTo>
                  <a:pt x="1240917" y="307974"/>
                </a:lnTo>
                <a:lnTo>
                  <a:pt x="1240917" y="295020"/>
                </a:lnTo>
                <a:close/>
              </a:path>
              <a:path w="1292859" h="616585">
                <a:moveTo>
                  <a:pt x="51815" y="538352"/>
                </a:moveTo>
                <a:lnTo>
                  <a:pt x="38862" y="538352"/>
                </a:lnTo>
                <a:lnTo>
                  <a:pt x="51816" y="540968"/>
                </a:lnTo>
                <a:lnTo>
                  <a:pt x="51815" y="538352"/>
                </a:lnTo>
                <a:close/>
              </a:path>
              <a:path w="1292859" h="616585">
                <a:moveTo>
                  <a:pt x="51815" y="307974"/>
                </a:moveTo>
                <a:lnTo>
                  <a:pt x="38862" y="320928"/>
                </a:lnTo>
                <a:lnTo>
                  <a:pt x="51815" y="320928"/>
                </a:lnTo>
                <a:lnTo>
                  <a:pt x="51815" y="307974"/>
                </a:lnTo>
                <a:close/>
              </a:path>
              <a:path w="1292859" h="616585">
                <a:moveTo>
                  <a:pt x="1266825" y="295020"/>
                </a:moveTo>
                <a:lnTo>
                  <a:pt x="1253871" y="295020"/>
                </a:lnTo>
                <a:lnTo>
                  <a:pt x="1240917" y="307974"/>
                </a:lnTo>
                <a:lnTo>
                  <a:pt x="51815" y="307974"/>
                </a:lnTo>
                <a:lnTo>
                  <a:pt x="51815" y="320928"/>
                </a:lnTo>
                <a:lnTo>
                  <a:pt x="1261109" y="320928"/>
                </a:lnTo>
                <a:lnTo>
                  <a:pt x="1266825" y="315213"/>
                </a:lnTo>
                <a:lnTo>
                  <a:pt x="1266825" y="295020"/>
                </a:lnTo>
                <a:close/>
              </a:path>
              <a:path w="1292859" h="616585">
                <a:moveTo>
                  <a:pt x="1240917" y="75108"/>
                </a:moveTo>
                <a:lnTo>
                  <a:pt x="1240917" y="307974"/>
                </a:lnTo>
                <a:lnTo>
                  <a:pt x="1253871" y="295020"/>
                </a:lnTo>
                <a:lnTo>
                  <a:pt x="1266825" y="295020"/>
                </a:lnTo>
                <a:lnTo>
                  <a:pt x="1266825" y="77723"/>
                </a:lnTo>
                <a:lnTo>
                  <a:pt x="1253871" y="77723"/>
                </a:lnTo>
                <a:lnTo>
                  <a:pt x="1240917" y="75108"/>
                </a:lnTo>
                <a:close/>
              </a:path>
              <a:path w="1292859" h="616585">
                <a:moveTo>
                  <a:pt x="1266825" y="38861"/>
                </a:moveTo>
                <a:lnTo>
                  <a:pt x="1240917" y="38861"/>
                </a:lnTo>
                <a:lnTo>
                  <a:pt x="1240917" y="75108"/>
                </a:lnTo>
                <a:lnTo>
                  <a:pt x="1253871" y="77723"/>
                </a:lnTo>
                <a:lnTo>
                  <a:pt x="1266824" y="75108"/>
                </a:lnTo>
                <a:lnTo>
                  <a:pt x="1266825" y="38861"/>
                </a:lnTo>
                <a:close/>
              </a:path>
              <a:path w="1292859" h="616585">
                <a:moveTo>
                  <a:pt x="1266825" y="75108"/>
                </a:moveTo>
                <a:lnTo>
                  <a:pt x="1253871" y="77723"/>
                </a:lnTo>
                <a:lnTo>
                  <a:pt x="1266825" y="77723"/>
                </a:lnTo>
                <a:lnTo>
                  <a:pt x="1266825" y="75108"/>
                </a:lnTo>
                <a:close/>
              </a:path>
              <a:path w="1292859" h="616585">
                <a:moveTo>
                  <a:pt x="1253871" y="0"/>
                </a:moveTo>
                <a:lnTo>
                  <a:pt x="1238744" y="3053"/>
                </a:lnTo>
                <a:lnTo>
                  <a:pt x="1226391" y="11382"/>
                </a:lnTo>
                <a:lnTo>
                  <a:pt x="1218062" y="23735"/>
                </a:lnTo>
                <a:lnTo>
                  <a:pt x="1215008" y="38861"/>
                </a:lnTo>
                <a:lnTo>
                  <a:pt x="1218062" y="53988"/>
                </a:lnTo>
                <a:lnTo>
                  <a:pt x="1226391" y="66341"/>
                </a:lnTo>
                <a:lnTo>
                  <a:pt x="1238744" y="74670"/>
                </a:lnTo>
                <a:lnTo>
                  <a:pt x="1240917" y="75108"/>
                </a:lnTo>
                <a:lnTo>
                  <a:pt x="1240917" y="38861"/>
                </a:lnTo>
                <a:lnTo>
                  <a:pt x="1292732" y="38861"/>
                </a:lnTo>
                <a:lnTo>
                  <a:pt x="1289679" y="23735"/>
                </a:lnTo>
                <a:lnTo>
                  <a:pt x="1281350" y="11382"/>
                </a:lnTo>
                <a:lnTo>
                  <a:pt x="1268997" y="3053"/>
                </a:lnTo>
                <a:lnTo>
                  <a:pt x="1253871" y="0"/>
                </a:lnTo>
                <a:close/>
              </a:path>
              <a:path w="1292859" h="616585">
                <a:moveTo>
                  <a:pt x="1292732" y="38861"/>
                </a:moveTo>
                <a:lnTo>
                  <a:pt x="1266825" y="38861"/>
                </a:lnTo>
                <a:lnTo>
                  <a:pt x="1266825" y="75108"/>
                </a:lnTo>
                <a:lnTo>
                  <a:pt x="1268997" y="74670"/>
                </a:lnTo>
                <a:lnTo>
                  <a:pt x="1281350" y="66341"/>
                </a:lnTo>
                <a:lnTo>
                  <a:pt x="1289679" y="53988"/>
                </a:lnTo>
                <a:lnTo>
                  <a:pt x="1292732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/>
          <p:cNvSpPr/>
          <p:nvPr/>
        </p:nvSpPr>
        <p:spPr>
          <a:xfrm>
            <a:off x="6473953" y="4407382"/>
            <a:ext cx="911339" cy="6873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/>
          <p:cNvSpPr/>
          <p:nvPr/>
        </p:nvSpPr>
        <p:spPr>
          <a:xfrm>
            <a:off x="6516624" y="4430268"/>
            <a:ext cx="830580" cy="607060"/>
          </a:xfrm>
          <a:custGeom>
            <a:avLst/>
            <a:gdLst/>
            <a:ahLst/>
            <a:cxnLst/>
            <a:rect l="l" t="t" r="r" b="b"/>
            <a:pathLst>
              <a:path w="830579" h="607060">
                <a:moveTo>
                  <a:pt x="25907" y="531697"/>
                </a:moveTo>
                <a:lnTo>
                  <a:pt x="23735" y="532135"/>
                </a:lnTo>
                <a:lnTo>
                  <a:pt x="11382" y="540464"/>
                </a:lnTo>
                <a:lnTo>
                  <a:pt x="3053" y="552817"/>
                </a:lnTo>
                <a:lnTo>
                  <a:pt x="0" y="567943"/>
                </a:lnTo>
                <a:lnTo>
                  <a:pt x="3053" y="583070"/>
                </a:lnTo>
                <a:lnTo>
                  <a:pt x="11382" y="595423"/>
                </a:lnTo>
                <a:lnTo>
                  <a:pt x="23735" y="603752"/>
                </a:lnTo>
                <a:lnTo>
                  <a:pt x="38861" y="606805"/>
                </a:lnTo>
                <a:lnTo>
                  <a:pt x="53988" y="603752"/>
                </a:lnTo>
                <a:lnTo>
                  <a:pt x="66341" y="595423"/>
                </a:lnTo>
                <a:lnTo>
                  <a:pt x="74670" y="583070"/>
                </a:lnTo>
                <a:lnTo>
                  <a:pt x="77724" y="567943"/>
                </a:lnTo>
                <a:lnTo>
                  <a:pt x="25907" y="567943"/>
                </a:lnTo>
                <a:lnTo>
                  <a:pt x="25907" y="531697"/>
                </a:lnTo>
                <a:close/>
              </a:path>
              <a:path w="830579" h="607060">
                <a:moveTo>
                  <a:pt x="38861" y="529081"/>
                </a:moveTo>
                <a:lnTo>
                  <a:pt x="25907" y="531697"/>
                </a:lnTo>
                <a:lnTo>
                  <a:pt x="25907" y="567943"/>
                </a:lnTo>
                <a:lnTo>
                  <a:pt x="51816" y="567943"/>
                </a:lnTo>
                <a:lnTo>
                  <a:pt x="51816" y="531697"/>
                </a:lnTo>
                <a:lnTo>
                  <a:pt x="38861" y="529081"/>
                </a:lnTo>
                <a:close/>
              </a:path>
              <a:path w="830579" h="607060">
                <a:moveTo>
                  <a:pt x="51816" y="531697"/>
                </a:moveTo>
                <a:lnTo>
                  <a:pt x="51816" y="567943"/>
                </a:lnTo>
                <a:lnTo>
                  <a:pt x="77724" y="567943"/>
                </a:lnTo>
                <a:lnTo>
                  <a:pt x="74670" y="552817"/>
                </a:lnTo>
                <a:lnTo>
                  <a:pt x="66341" y="540464"/>
                </a:lnTo>
                <a:lnTo>
                  <a:pt x="53988" y="532135"/>
                </a:lnTo>
                <a:lnTo>
                  <a:pt x="51816" y="531697"/>
                </a:lnTo>
                <a:close/>
              </a:path>
              <a:path w="830579" h="607060">
                <a:moveTo>
                  <a:pt x="778382" y="290448"/>
                </a:moveTo>
                <a:lnTo>
                  <a:pt x="31750" y="290448"/>
                </a:lnTo>
                <a:lnTo>
                  <a:pt x="25907" y="296163"/>
                </a:lnTo>
                <a:lnTo>
                  <a:pt x="25907" y="531697"/>
                </a:lnTo>
                <a:lnTo>
                  <a:pt x="38861" y="529081"/>
                </a:lnTo>
                <a:lnTo>
                  <a:pt x="51816" y="529081"/>
                </a:lnTo>
                <a:lnTo>
                  <a:pt x="51816" y="316356"/>
                </a:lnTo>
                <a:lnTo>
                  <a:pt x="38861" y="316356"/>
                </a:lnTo>
                <a:lnTo>
                  <a:pt x="51816" y="303402"/>
                </a:lnTo>
                <a:lnTo>
                  <a:pt x="778382" y="303402"/>
                </a:lnTo>
                <a:lnTo>
                  <a:pt x="778382" y="290448"/>
                </a:lnTo>
                <a:close/>
              </a:path>
              <a:path w="830579" h="607060">
                <a:moveTo>
                  <a:pt x="51816" y="529081"/>
                </a:moveTo>
                <a:lnTo>
                  <a:pt x="38861" y="529081"/>
                </a:lnTo>
                <a:lnTo>
                  <a:pt x="51816" y="531697"/>
                </a:lnTo>
                <a:lnTo>
                  <a:pt x="51816" y="529081"/>
                </a:lnTo>
                <a:close/>
              </a:path>
              <a:path w="830579" h="607060">
                <a:moveTo>
                  <a:pt x="51816" y="303402"/>
                </a:moveTo>
                <a:lnTo>
                  <a:pt x="38861" y="316356"/>
                </a:lnTo>
                <a:lnTo>
                  <a:pt x="51816" y="316356"/>
                </a:lnTo>
                <a:lnTo>
                  <a:pt x="51816" y="303402"/>
                </a:lnTo>
                <a:close/>
              </a:path>
              <a:path w="830579" h="607060">
                <a:moveTo>
                  <a:pt x="804291" y="290448"/>
                </a:moveTo>
                <a:lnTo>
                  <a:pt x="791336" y="290448"/>
                </a:lnTo>
                <a:lnTo>
                  <a:pt x="778382" y="303402"/>
                </a:lnTo>
                <a:lnTo>
                  <a:pt x="51816" y="303402"/>
                </a:lnTo>
                <a:lnTo>
                  <a:pt x="51816" y="316356"/>
                </a:lnTo>
                <a:lnTo>
                  <a:pt x="798449" y="316356"/>
                </a:lnTo>
                <a:lnTo>
                  <a:pt x="804291" y="310514"/>
                </a:lnTo>
                <a:lnTo>
                  <a:pt x="804291" y="290448"/>
                </a:lnTo>
                <a:close/>
              </a:path>
              <a:path w="830579" h="607060">
                <a:moveTo>
                  <a:pt x="778382" y="75108"/>
                </a:moveTo>
                <a:lnTo>
                  <a:pt x="778382" y="303402"/>
                </a:lnTo>
                <a:lnTo>
                  <a:pt x="791336" y="290448"/>
                </a:lnTo>
                <a:lnTo>
                  <a:pt x="804291" y="290448"/>
                </a:lnTo>
                <a:lnTo>
                  <a:pt x="804291" y="77723"/>
                </a:lnTo>
                <a:lnTo>
                  <a:pt x="791336" y="77723"/>
                </a:lnTo>
                <a:lnTo>
                  <a:pt x="778382" y="75108"/>
                </a:lnTo>
                <a:close/>
              </a:path>
              <a:path w="830579" h="607060">
                <a:moveTo>
                  <a:pt x="804291" y="38861"/>
                </a:moveTo>
                <a:lnTo>
                  <a:pt x="778382" y="38861"/>
                </a:lnTo>
                <a:lnTo>
                  <a:pt x="778382" y="75108"/>
                </a:lnTo>
                <a:lnTo>
                  <a:pt x="791336" y="77723"/>
                </a:lnTo>
                <a:lnTo>
                  <a:pt x="804290" y="75108"/>
                </a:lnTo>
                <a:lnTo>
                  <a:pt x="804291" y="38861"/>
                </a:lnTo>
                <a:close/>
              </a:path>
              <a:path w="830579" h="607060">
                <a:moveTo>
                  <a:pt x="804291" y="75108"/>
                </a:moveTo>
                <a:lnTo>
                  <a:pt x="791336" y="77723"/>
                </a:lnTo>
                <a:lnTo>
                  <a:pt x="804291" y="77723"/>
                </a:lnTo>
                <a:lnTo>
                  <a:pt x="804291" y="75108"/>
                </a:lnTo>
                <a:close/>
              </a:path>
              <a:path w="830579" h="607060">
                <a:moveTo>
                  <a:pt x="791336" y="0"/>
                </a:moveTo>
                <a:lnTo>
                  <a:pt x="776210" y="3053"/>
                </a:lnTo>
                <a:lnTo>
                  <a:pt x="763857" y="11382"/>
                </a:lnTo>
                <a:lnTo>
                  <a:pt x="755528" y="23735"/>
                </a:lnTo>
                <a:lnTo>
                  <a:pt x="752475" y="38861"/>
                </a:lnTo>
                <a:lnTo>
                  <a:pt x="755528" y="53988"/>
                </a:lnTo>
                <a:lnTo>
                  <a:pt x="763857" y="66341"/>
                </a:lnTo>
                <a:lnTo>
                  <a:pt x="776210" y="74670"/>
                </a:lnTo>
                <a:lnTo>
                  <a:pt x="778382" y="75108"/>
                </a:lnTo>
                <a:lnTo>
                  <a:pt x="778382" y="38861"/>
                </a:lnTo>
                <a:lnTo>
                  <a:pt x="830199" y="38861"/>
                </a:lnTo>
                <a:lnTo>
                  <a:pt x="827145" y="23735"/>
                </a:lnTo>
                <a:lnTo>
                  <a:pt x="818816" y="11382"/>
                </a:lnTo>
                <a:lnTo>
                  <a:pt x="806463" y="3053"/>
                </a:lnTo>
                <a:lnTo>
                  <a:pt x="791336" y="0"/>
                </a:lnTo>
                <a:close/>
              </a:path>
              <a:path w="830579" h="607060">
                <a:moveTo>
                  <a:pt x="830199" y="38861"/>
                </a:moveTo>
                <a:lnTo>
                  <a:pt x="804291" y="38861"/>
                </a:lnTo>
                <a:lnTo>
                  <a:pt x="804291" y="75108"/>
                </a:lnTo>
                <a:lnTo>
                  <a:pt x="806463" y="74670"/>
                </a:lnTo>
                <a:lnTo>
                  <a:pt x="818816" y="66341"/>
                </a:lnTo>
                <a:lnTo>
                  <a:pt x="827145" y="53988"/>
                </a:lnTo>
                <a:lnTo>
                  <a:pt x="830199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/>
          <p:cNvSpPr/>
          <p:nvPr/>
        </p:nvSpPr>
        <p:spPr>
          <a:xfrm>
            <a:off x="7226809" y="4407382"/>
            <a:ext cx="277393" cy="6858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/>
          <p:cNvSpPr/>
          <p:nvPr/>
        </p:nvSpPr>
        <p:spPr>
          <a:xfrm>
            <a:off x="7269481" y="4430268"/>
            <a:ext cx="196850" cy="604520"/>
          </a:xfrm>
          <a:custGeom>
            <a:avLst/>
            <a:gdLst/>
            <a:ahLst/>
            <a:cxnLst/>
            <a:rect l="l" t="t" r="r" b="b"/>
            <a:pathLst>
              <a:path w="196850" h="604520">
                <a:moveTo>
                  <a:pt x="144906" y="529030"/>
                </a:moveTo>
                <a:lnTo>
                  <a:pt x="142734" y="529468"/>
                </a:lnTo>
                <a:lnTo>
                  <a:pt x="130381" y="537797"/>
                </a:lnTo>
                <a:lnTo>
                  <a:pt x="122052" y="550150"/>
                </a:lnTo>
                <a:lnTo>
                  <a:pt x="118999" y="565276"/>
                </a:lnTo>
                <a:lnTo>
                  <a:pt x="122052" y="580403"/>
                </a:lnTo>
                <a:lnTo>
                  <a:pt x="130381" y="592756"/>
                </a:lnTo>
                <a:lnTo>
                  <a:pt x="142734" y="601085"/>
                </a:lnTo>
                <a:lnTo>
                  <a:pt x="157861" y="604138"/>
                </a:lnTo>
                <a:lnTo>
                  <a:pt x="172987" y="601085"/>
                </a:lnTo>
                <a:lnTo>
                  <a:pt x="185340" y="592756"/>
                </a:lnTo>
                <a:lnTo>
                  <a:pt x="193669" y="580403"/>
                </a:lnTo>
                <a:lnTo>
                  <a:pt x="196723" y="565276"/>
                </a:lnTo>
                <a:lnTo>
                  <a:pt x="144906" y="565276"/>
                </a:lnTo>
                <a:lnTo>
                  <a:pt x="144906" y="529030"/>
                </a:lnTo>
                <a:close/>
              </a:path>
              <a:path w="196850" h="604520">
                <a:moveTo>
                  <a:pt x="157861" y="526414"/>
                </a:moveTo>
                <a:lnTo>
                  <a:pt x="144906" y="529030"/>
                </a:lnTo>
                <a:lnTo>
                  <a:pt x="144906" y="565276"/>
                </a:lnTo>
                <a:lnTo>
                  <a:pt x="170815" y="565276"/>
                </a:lnTo>
                <a:lnTo>
                  <a:pt x="170815" y="529030"/>
                </a:lnTo>
                <a:lnTo>
                  <a:pt x="157861" y="526414"/>
                </a:lnTo>
                <a:close/>
              </a:path>
              <a:path w="196850" h="604520">
                <a:moveTo>
                  <a:pt x="170815" y="529030"/>
                </a:moveTo>
                <a:lnTo>
                  <a:pt x="170815" y="565276"/>
                </a:lnTo>
                <a:lnTo>
                  <a:pt x="196723" y="565276"/>
                </a:lnTo>
                <a:lnTo>
                  <a:pt x="193669" y="550150"/>
                </a:lnTo>
                <a:lnTo>
                  <a:pt x="185340" y="537797"/>
                </a:lnTo>
                <a:lnTo>
                  <a:pt x="172987" y="529468"/>
                </a:lnTo>
                <a:lnTo>
                  <a:pt x="170815" y="529030"/>
                </a:lnTo>
                <a:close/>
              </a:path>
              <a:path w="196850" h="604520">
                <a:moveTo>
                  <a:pt x="144906" y="302005"/>
                </a:moveTo>
                <a:lnTo>
                  <a:pt x="144906" y="529030"/>
                </a:lnTo>
                <a:lnTo>
                  <a:pt x="157861" y="526414"/>
                </a:lnTo>
                <a:lnTo>
                  <a:pt x="170815" y="526414"/>
                </a:lnTo>
                <a:lnTo>
                  <a:pt x="170815" y="314959"/>
                </a:lnTo>
                <a:lnTo>
                  <a:pt x="157861" y="314959"/>
                </a:lnTo>
                <a:lnTo>
                  <a:pt x="144906" y="302005"/>
                </a:lnTo>
                <a:close/>
              </a:path>
              <a:path w="196850" h="604520">
                <a:moveTo>
                  <a:pt x="170815" y="526414"/>
                </a:moveTo>
                <a:lnTo>
                  <a:pt x="157861" y="526414"/>
                </a:lnTo>
                <a:lnTo>
                  <a:pt x="170815" y="529030"/>
                </a:lnTo>
                <a:lnTo>
                  <a:pt x="170815" y="526414"/>
                </a:lnTo>
                <a:close/>
              </a:path>
              <a:path w="196850" h="604520">
                <a:moveTo>
                  <a:pt x="25908" y="75108"/>
                </a:moveTo>
                <a:lnTo>
                  <a:pt x="25907" y="309244"/>
                </a:lnTo>
                <a:lnTo>
                  <a:pt x="31750" y="314959"/>
                </a:lnTo>
                <a:lnTo>
                  <a:pt x="144906" y="314959"/>
                </a:lnTo>
                <a:lnTo>
                  <a:pt x="144906" y="302005"/>
                </a:lnTo>
                <a:lnTo>
                  <a:pt x="51816" y="302005"/>
                </a:lnTo>
                <a:lnTo>
                  <a:pt x="38862" y="289051"/>
                </a:lnTo>
                <a:lnTo>
                  <a:pt x="51816" y="289051"/>
                </a:lnTo>
                <a:lnTo>
                  <a:pt x="51816" y="77723"/>
                </a:lnTo>
                <a:lnTo>
                  <a:pt x="38862" y="77723"/>
                </a:lnTo>
                <a:lnTo>
                  <a:pt x="25908" y="75108"/>
                </a:lnTo>
                <a:close/>
              </a:path>
              <a:path w="196850" h="604520">
                <a:moveTo>
                  <a:pt x="164973" y="289051"/>
                </a:moveTo>
                <a:lnTo>
                  <a:pt x="51816" y="289051"/>
                </a:lnTo>
                <a:lnTo>
                  <a:pt x="51816" y="302005"/>
                </a:lnTo>
                <a:lnTo>
                  <a:pt x="144906" y="302005"/>
                </a:lnTo>
                <a:lnTo>
                  <a:pt x="157861" y="314959"/>
                </a:lnTo>
                <a:lnTo>
                  <a:pt x="170815" y="314959"/>
                </a:lnTo>
                <a:lnTo>
                  <a:pt x="170815" y="294893"/>
                </a:lnTo>
                <a:lnTo>
                  <a:pt x="164973" y="289051"/>
                </a:lnTo>
                <a:close/>
              </a:path>
              <a:path w="196850" h="604520">
                <a:moveTo>
                  <a:pt x="51816" y="289051"/>
                </a:moveTo>
                <a:lnTo>
                  <a:pt x="38862" y="289051"/>
                </a:lnTo>
                <a:lnTo>
                  <a:pt x="51816" y="302005"/>
                </a:lnTo>
                <a:lnTo>
                  <a:pt x="51816" y="289051"/>
                </a:lnTo>
                <a:close/>
              </a:path>
              <a:path w="196850" h="604520">
                <a:moveTo>
                  <a:pt x="51816" y="38861"/>
                </a:moveTo>
                <a:lnTo>
                  <a:pt x="25907" y="38861"/>
                </a:lnTo>
                <a:lnTo>
                  <a:pt x="25908" y="75108"/>
                </a:lnTo>
                <a:lnTo>
                  <a:pt x="38862" y="77723"/>
                </a:lnTo>
                <a:lnTo>
                  <a:pt x="51816" y="75108"/>
                </a:lnTo>
                <a:lnTo>
                  <a:pt x="51816" y="38861"/>
                </a:lnTo>
                <a:close/>
              </a:path>
              <a:path w="196850" h="604520">
                <a:moveTo>
                  <a:pt x="51816" y="75108"/>
                </a:moveTo>
                <a:lnTo>
                  <a:pt x="38862" y="77723"/>
                </a:lnTo>
                <a:lnTo>
                  <a:pt x="51816" y="77723"/>
                </a:lnTo>
                <a:lnTo>
                  <a:pt x="51816" y="75108"/>
                </a:lnTo>
                <a:close/>
              </a:path>
              <a:path w="196850" h="604520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1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25908" y="75108"/>
                </a:lnTo>
                <a:lnTo>
                  <a:pt x="25907" y="38861"/>
                </a:lnTo>
                <a:lnTo>
                  <a:pt x="77724" y="38861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196850" h="604520">
                <a:moveTo>
                  <a:pt x="77724" y="38861"/>
                </a:moveTo>
                <a:lnTo>
                  <a:pt x="51816" y="38861"/>
                </a:lnTo>
                <a:lnTo>
                  <a:pt x="51816" y="75108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7724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/>
          <p:cNvSpPr/>
          <p:nvPr/>
        </p:nvSpPr>
        <p:spPr>
          <a:xfrm>
            <a:off x="7226809" y="4407382"/>
            <a:ext cx="824496" cy="694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/>
          <p:cNvSpPr/>
          <p:nvPr/>
        </p:nvSpPr>
        <p:spPr>
          <a:xfrm>
            <a:off x="7269481" y="4430268"/>
            <a:ext cx="743585" cy="614680"/>
          </a:xfrm>
          <a:custGeom>
            <a:avLst/>
            <a:gdLst/>
            <a:ahLst/>
            <a:cxnLst/>
            <a:rect l="l" t="t" r="r" b="b"/>
            <a:pathLst>
              <a:path w="743584" h="614679">
                <a:moveTo>
                  <a:pt x="691642" y="539571"/>
                </a:moveTo>
                <a:lnTo>
                  <a:pt x="689469" y="540009"/>
                </a:lnTo>
                <a:lnTo>
                  <a:pt x="677116" y="548338"/>
                </a:lnTo>
                <a:lnTo>
                  <a:pt x="668787" y="560691"/>
                </a:lnTo>
                <a:lnTo>
                  <a:pt x="665733" y="575817"/>
                </a:lnTo>
                <a:lnTo>
                  <a:pt x="668787" y="590944"/>
                </a:lnTo>
                <a:lnTo>
                  <a:pt x="677116" y="603297"/>
                </a:lnTo>
                <a:lnTo>
                  <a:pt x="689469" y="611626"/>
                </a:lnTo>
                <a:lnTo>
                  <a:pt x="704596" y="614679"/>
                </a:lnTo>
                <a:lnTo>
                  <a:pt x="719722" y="611626"/>
                </a:lnTo>
                <a:lnTo>
                  <a:pt x="732075" y="603297"/>
                </a:lnTo>
                <a:lnTo>
                  <a:pt x="740404" y="590944"/>
                </a:lnTo>
                <a:lnTo>
                  <a:pt x="743457" y="575817"/>
                </a:lnTo>
                <a:lnTo>
                  <a:pt x="691642" y="575817"/>
                </a:lnTo>
                <a:lnTo>
                  <a:pt x="691642" y="539571"/>
                </a:lnTo>
                <a:close/>
              </a:path>
              <a:path w="743584" h="614679">
                <a:moveTo>
                  <a:pt x="704596" y="536955"/>
                </a:moveTo>
                <a:lnTo>
                  <a:pt x="691642" y="539571"/>
                </a:lnTo>
                <a:lnTo>
                  <a:pt x="691642" y="575817"/>
                </a:lnTo>
                <a:lnTo>
                  <a:pt x="717550" y="575817"/>
                </a:lnTo>
                <a:lnTo>
                  <a:pt x="717550" y="539571"/>
                </a:lnTo>
                <a:lnTo>
                  <a:pt x="704596" y="536955"/>
                </a:lnTo>
                <a:close/>
              </a:path>
              <a:path w="743584" h="614679">
                <a:moveTo>
                  <a:pt x="717550" y="539571"/>
                </a:moveTo>
                <a:lnTo>
                  <a:pt x="717550" y="575817"/>
                </a:lnTo>
                <a:lnTo>
                  <a:pt x="743457" y="575817"/>
                </a:lnTo>
                <a:lnTo>
                  <a:pt x="740404" y="560691"/>
                </a:lnTo>
                <a:lnTo>
                  <a:pt x="732075" y="548338"/>
                </a:lnTo>
                <a:lnTo>
                  <a:pt x="719722" y="540009"/>
                </a:lnTo>
                <a:lnTo>
                  <a:pt x="717550" y="539571"/>
                </a:lnTo>
                <a:close/>
              </a:path>
              <a:path w="743584" h="614679">
                <a:moveTo>
                  <a:pt x="691642" y="307339"/>
                </a:moveTo>
                <a:lnTo>
                  <a:pt x="691642" y="539571"/>
                </a:lnTo>
                <a:lnTo>
                  <a:pt x="704596" y="536955"/>
                </a:lnTo>
                <a:lnTo>
                  <a:pt x="717550" y="536955"/>
                </a:lnTo>
                <a:lnTo>
                  <a:pt x="717550" y="320293"/>
                </a:lnTo>
                <a:lnTo>
                  <a:pt x="704596" y="320293"/>
                </a:lnTo>
                <a:lnTo>
                  <a:pt x="691642" y="307339"/>
                </a:lnTo>
                <a:close/>
              </a:path>
              <a:path w="743584" h="614679">
                <a:moveTo>
                  <a:pt x="717550" y="536955"/>
                </a:moveTo>
                <a:lnTo>
                  <a:pt x="704596" y="536955"/>
                </a:lnTo>
                <a:lnTo>
                  <a:pt x="717550" y="539571"/>
                </a:lnTo>
                <a:lnTo>
                  <a:pt x="717550" y="536955"/>
                </a:lnTo>
                <a:close/>
              </a:path>
              <a:path w="743584" h="614679">
                <a:moveTo>
                  <a:pt x="25908" y="75108"/>
                </a:moveTo>
                <a:lnTo>
                  <a:pt x="25907" y="314451"/>
                </a:lnTo>
                <a:lnTo>
                  <a:pt x="31750" y="320293"/>
                </a:lnTo>
                <a:lnTo>
                  <a:pt x="691642" y="320293"/>
                </a:lnTo>
                <a:lnTo>
                  <a:pt x="691642" y="307339"/>
                </a:lnTo>
                <a:lnTo>
                  <a:pt x="51816" y="307339"/>
                </a:lnTo>
                <a:lnTo>
                  <a:pt x="38862" y="294385"/>
                </a:lnTo>
                <a:lnTo>
                  <a:pt x="51816" y="294385"/>
                </a:lnTo>
                <a:lnTo>
                  <a:pt x="51816" y="77723"/>
                </a:lnTo>
                <a:lnTo>
                  <a:pt x="38862" y="77723"/>
                </a:lnTo>
                <a:lnTo>
                  <a:pt x="25908" y="75108"/>
                </a:lnTo>
                <a:close/>
              </a:path>
              <a:path w="743584" h="614679">
                <a:moveTo>
                  <a:pt x="711707" y="294385"/>
                </a:moveTo>
                <a:lnTo>
                  <a:pt x="51816" y="294385"/>
                </a:lnTo>
                <a:lnTo>
                  <a:pt x="51816" y="307339"/>
                </a:lnTo>
                <a:lnTo>
                  <a:pt x="691642" y="307339"/>
                </a:lnTo>
                <a:lnTo>
                  <a:pt x="704596" y="320293"/>
                </a:lnTo>
                <a:lnTo>
                  <a:pt x="717550" y="320293"/>
                </a:lnTo>
                <a:lnTo>
                  <a:pt x="717550" y="300227"/>
                </a:lnTo>
                <a:lnTo>
                  <a:pt x="711707" y="294385"/>
                </a:lnTo>
                <a:close/>
              </a:path>
              <a:path w="743584" h="614679">
                <a:moveTo>
                  <a:pt x="51816" y="294385"/>
                </a:moveTo>
                <a:lnTo>
                  <a:pt x="38862" y="294385"/>
                </a:lnTo>
                <a:lnTo>
                  <a:pt x="51816" y="307339"/>
                </a:lnTo>
                <a:lnTo>
                  <a:pt x="51816" y="294385"/>
                </a:lnTo>
                <a:close/>
              </a:path>
              <a:path w="743584" h="614679">
                <a:moveTo>
                  <a:pt x="51816" y="38861"/>
                </a:moveTo>
                <a:lnTo>
                  <a:pt x="25907" y="38861"/>
                </a:lnTo>
                <a:lnTo>
                  <a:pt x="25908" y="75108"/>
                </a:lnTo>
                <a:lnTo>
                  <a:pt x="38862" y="77723"/>
                </a:lnTo>
                <a:lnTo>
                  <a:pt x="51816" y="75108"/>
                </a:lnTo>
                <a:lnTo>
                  <a:pt x="51816" y="38861"/>
                </a:lnTo>
                <a:close/>
              </a:path>
              <a:path w="743584" h="614679">
                <a:moveTo>
                  <a:pt x="51816" y="75108"/>
                </a:moveTo>
                <a:lnTo>
                  <a:pt x="38862" y="77723"/>
                </a:lnTo>
                <a:lnTo>
                  <a:pt x="51816" y="77723"/>
                </a:lnTo>
                <a:lnTo>
                  <a:pt x="51816" y="75108"/>
                </a:lnTo>
                <a:close/>
              </a:path>
              <a:path w="743584" h="614679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1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25908" y="75108"/>
                </a:lnTo>
                <a:lnTo>
                  <a:pt x="25907" y="38861"/>
                </a:lnTo>
                <a:lnTo>
                  <a:pt x="77724" y="38861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743584" h="614679">
                <a:moveTo>
                  <a:pt x="77724" y="38861"/>
                </a:moveTo>
                <a:lnTo>
                  <a:pt x="51816" y="38861"/>
                </a:lnTo>
                <a:lnTo>
                  <a:pt x="51816" y="75108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7724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7226809" y="4407420"/>
            <a:ext cx="1342644" cy="6918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/>
          <p:cNvSpPr/>
          <p:nvPr/>
        </p:nvSpPr>
        <p:spPr>
          <a:xfrm>
            <a:off x="7269481" y="4430268"/>
            <a:ext cx="1261745" cy="611505"/>
          </a:xfrm>
          <a:custGeom>
            <a:avLst/>
            <a:gdLst/>
            <a:ahLst/>
            <a:cxnLst/>
            <a:rect l="l" t="t" r="r" b="b"/>
            <a:pathLst>
              <a:path w="1261745" h="611504">
                <a:moveTo>
                  <a:pt x="1209928" y="536269"/>
                </a:moveTo>
                <a:lnTo>
                  <a:pt x="1207756" y="536707"/>
                </a:lnTo>
                <a:lnTo>
                  <a:pt x="1195403" y="545036"/>
                </a:lnTo>
                <a:lnTo>
                  <a:pt x="1187074" y="557389"/>
                </a:lnTo>
                <a:lnTo>
                  <a:pt x="1184021" y="572515"/>
                </a:lnTo>
                <a:lnTo>
                  <a:pt x="1187074" y="587642"/>
                </a:lnTo>
                <a:lnTo>
                  <a:pt x="1195403" y="599995"/>
                </a:lnTo>
                <a:lnTo>
                  <a:pt x="1207756" y="608324"/>
                </a:lnTo>
                <a:lnTo>
                  <a:pt x="1222882" y="611377"/>
                </a:lnTo>
                <a:lnTo>
                  <a:pt x="1238009" y="608324"/>
                </a:lnTo>
                <a:lnTo>
                  <a:pt x="1250362" y="599995"/>
                </a:lnTo>
                <a:lnTo>
                  <a:pt x="1258691" y="587642"/>
                </a:lnTo>
                <a:lnTo>
                  <a:pt x="1261745" y="572515"/>
                </a:lnTo>
                <a:lnTo>
                  <a:pt x="1209928" y="572515"/>
                </a:lnTo>
                <a:lnTo>
                  <a:pt x="1209928" y="536269"/>
                </a:lnTo>
                <a:close/>
              </a:path>
              <a:path w="1261745" h="611504">
                <a:moveTo>
                  <a:pt x="1222882" y="533653"/>
                </a:moveTo>
                <a:lnTo>
                  <a:pt x="1209928" y="536269"/>
                </a:lnTo>
                <a:lnTo>
                  <a:pt x="1209928" y="572515"/>
                </a:lnTo>
                <a:lnTo>
                  <a:pt x="1235837" y="572515"/>
                </a:lnTo>
                <a:lnTo>
                  <a:pt x="1235837" y="536269"/>
                </a:lnTo>
                <a:lnTo>
                  <a:pt x="1222882" y="533653"/>
                </a:lnTo>
                <a:close/>
              </a:path>
              <a:path w="1261745" h="611504">
                <a:moveTo>
                  <a:pt x="1235837" y="536269"/>
                </a:moveTo>
                <a:lnTo>
                  <a:pt x="1235837" y="572515"/>
                </a:lnTo>
                <a:lnTo>
                  <a:pt x="1261745" y="572515"/>
                </a:lnTo>
                <a:lnTo>
                  <a:pt x="1258691" y="557389"/>
                </a:lnTo>
                <a:lnTo>
                  <a:pt x="1250362" y="545036"/>
                </a:lnTo>
                <a:lnTo>
                  <a:pt x="1238009" y="536707"/>
                </a:lnTo>
                <a:lnTo>
                  <a:pt x="1235837" y="536269"/>
                </a:lnTo>
                <a:close/>
              </a:path>
              <a:path w="1261745" h="611504">
                <a:moveTo>
                  <a:pt x="1209928" y="305688"/>
                </a:moveTo>
                <a:lnTo>
                  <a:pt x="1209928" y="536269"/>
                </a:lnTo>
                <a:lnTo>
                  <a:pt x="1222882" y="533653"/>
                </a:lnTo>
                <a:lnTo>
                  <a:pt x="1235837" y="533653"/>
                </a:lnTo>
                <a:lnTo>
                  <a:pt x="1235837" y="318642"/>
                </a:lnTo>
                <a:lnTo>
                  <a:pt x="1222882" y="318642"/>
                </a:lnTo>
                <a:lnTo>
                  <a:pt x="1209928" y="305688"/>
                </a:lnTo>
                <a:close/>
              </a:path>
              <a:path w="1261745" h="611504">
                <a:moveTo>
                  <a:pt x="1235837" y="533653"/>
                </a:moveTo>
                <a:lnTo>
                  <a:pt x="1222882" y="533653"/>
                </a:lnTo>
                <a:lnTo>
                  <a:pt x="1235837" y="536269"/>
                </a:lnTo>
                <a:lnTo>
                  <a:pt x="1235837" y="533653"/>
                </a:lnTo>
                <a:close/>
              </a:path>
              <a:path w="1261745" h="611504">
                <a:moveTo>
                  <a:pt x="25908" y="75108"/>
                </a:moveTo>
                <a:lnTo>
                  <a:pt x="25907" y="312800"/>
                </a:lnTo>
                <a:lnTo>
                  <a:pt x="31750" y="318642"/>
                </a:lnTo>
                <a:lnTo>
                  <a:pt x="1209928" y="318642"/>
                </a:lnTo>
                <a:lnTo>
                  <a:pt x="1209928" y="305688"/>
                </a:lnTo>
                <a:lnTo>
                  <a:pt x="51816" y="305688"/>
                </a:lnTo>
                <a:lnTo>
                  <a:pt x="38862" y="292734"/>
                </a:lnTo>
                <a:lnTo>
                  <a:pt x="51816" y="292734"/>
                </a:lnTo>
                <a:lnTo>
                  <a:pt x="51816" y="77723"/>
                </a:lnTo>
                <a:lnTo>
                  <a:pt x="38862" y="77723"/>
                </a:lnTo>
                <a:lnTo>
                  <a:pt x="25908" y="75108"/>
                </a:lnTo>
                <a:close/>
              </a:path>
              <a:path w="1261745" h="611504">
                <a:moveTo>
                  <a:pt x="1229995" y="292734"/>
                </a:moveTo>
                <a:lnTo>
                  <a:pt x="51816" y="292734"/>
                </a:lnTo>
                <a:lnTo>
                  <a:pt x="51816" y="305688"/>
                </a:lnTo>
                <a:lnTo>
                  <a:pt x="1209928" y="305688"/>
                </a:lnTo>
                <a:lnTo>
                  <a:pt x="1222882" y="318642"/>
                </a:lnTo>
                <a:lnTo>
                  <a:pt x="1235837" y="318642"/>
                </a:lnTo>
                <a:lnTo>
                  <a:pt x="1235837" y="298576"/>
                </a:lnTo>
                <a:lnTo>
                  <a:pt x="1229995" y="292734"/>
                </a:lnTo>
                <a:close/>
              </a:path>
              <a:path w="1261745" h="611504">
                <a:moveTo>
                  <a:pt x="51816" y="292734"/>
                </a:moveTo>
                <a:lnTo>
                  <a:pt x="38862" y="292734"/>
                </a:lnTo>
                <a:lnTo>
                  <a:pt x="51816" y="305688"/>
                </a:lnTo>
                <a:lnTo>
                  <a:pt x="51816" y="292734"/>
                </a:lnTo>
                <a:close/>
              </a:path>
              <a:path w="1261745" h="611504">
                <a:moveTo>
                  <a:pt x="51816" y="38861"/>
                </a:moveTo>
                <a:lnTo>
                  <a:pt x="25907" y="38861"/>
                </a:lnTo>
                <a:lnTo>
                  <a:pt x="25908" y="75108"/>
                </a:lnTo>
                <a:lnTo>
                  <a:pt x="38862" y="77723"/>
                </a:lnTo>
                <a:lnTo>
                  <a:pt x="51816" y="75108"/>
                </a:lnTo>
                <a:lnTo>
                  <a:pt x="51816" y="38861"/>
                </a:lnTo>
                <a:close/>
              </a:path>
              <a:path w="1261745" h="611504">
                <a:moveTo>
                  <a:pt x="51816" y="75108"/>
                </a:moveTo>
                <a:lnTo>
                  <a:pt x="38862" y="77723"/>
                </a:lnTo>
                <a:lnTo>
                  <a:pt x="51816" y="77723"/>
                </a:lnTo>
                <a:lnTo>
                  <a:pt x="51816" y="75108"/>
                </a:lnTo>
                <a:close/>
              </a:path>
              <a:path w="1261745" h="611504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1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25908" y="75108"/>
                </a:lnTo>
                <a:lnTo>
                  <a:pt x="25907" y="38861"/>
                </a:lnTo>
                <a:lnTo>
                  <a:pt x="77724" y="38861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1261745" h="611504">
                <a:moveTo>
                  <a:pt x="77724" y="38861"/>
                </a:moveTo>
                <a:lnTo>
                  <a:pt x="51816" y="38861"/>
                </a:lnTo>
                <a:lnTo>
                  <a:pt x="51816" y="75108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7724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/>
          <p:nvPr/>
        </p:nvSpPr>
        <p:spPr>
          <a:xfrm>
            <a:off x="6612636" y="3486911"/>
            <a:ext cx="1389887" cy="9814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/>
          <p:cNvSpPr/>
          <p:nvPr/>
        </p:nvSpPr>
        <p:spPr>
          <a:xfrm>
            <a:off x="6323076" y="2284476"/>
            <a:ext cx="1971039" cy="1146175"/>
          </a:xfrm>
          <a:custGeom>
            <a:avLst/>
            <a:gdLst/>
            <a:ahLst/>
            <a:cxnLst/>
            <a:rect l="l" t="t" r="r" b="b"/>
            <a:pathLst>
              <a:path w="1971040" h="1146175">
                <a:moveTo>
                  <a:pt x="0" y="1146048"/>
                </a:moveTo>
                <a:lnTo>
                  <a:pt x="1970531" y="1146048"/>
                </a:lnTo>
                <a:lnTo>
                  <a:pt x="1970531" y="0"/>
                </a:lnTo>
                <a:lnTo>
                  <a:pt x="0" y="0"/>
                </a:lnTo>
                <a:lnTo>
                  <a:pt x="0" y="114604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/>
          <p:cNvSpPr/>
          <p:nvPr/>
        </p:nvSpPr>
        <p:spPr>
          <a:xfrm>
            <a:off x="6323076" y="2284476"/>
            <a:ext cx="1971039" cy="1146175"/>
          </a:xfrm>
          <a:custGeom>
            <a:avLst/>
            <a:gdLst/>
            <a:ahLst/>
            <a:cxnLst/>
            <a:rect l="l" t="t" r="r" b="b"/>
            <a:pathLst>
              <a:path w="1971040" h="1146175">
                <a:moveTo>
                  <a:pt x="0" y="1146048"/>
                </a:moveTo>
                <a:lnTo>
                  <a:pt x="1970531" y="1146048"/>
                </a:lnTo>
                <a:lnTo>
                  <a:pt x="1970531" y="0"/>
                </a:lnTo>
                <a:lnTo>
                  <a:pt x="0" y="0"/>
                </a:lnTo>
                <a:lnTo>
                  <a:pt x="0" y="114604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/>
          <p:cNvSpPr txBox="1"/>
          <p:nvPr/>
        </p:nvSpPr>
        <p:spPr>
          <a:xfrm>
            <a:off x="6677534" y="2482088"/>
            <a:ext cx="1278890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88595" marR="5080" indent="-189230">
              <a:lnSpc>
                <a:spcPts val="1510"/>
              </a:lnSpc>
              <a:spcBef>
                <a:spcPts val="295"/>
              </a:spcBef>
            </a:pPr>
            <a:r>
              <a:rPr sz="1400" spc="-60" dirty="0">
                <a:latin typeface="Arial"/>
                <a:cs typeface="Arial"/>
              </a:rPr>
              <a:t>Operating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system  </a:t>
            </a:r>
            <a:r>
              <a:rPr sz="1400" spc="-25" dirty="0">
                <a:latin typeface="Arial"/>
                <a:cs typeface="Arial"/>
              </a:rPr>
              <a:t>(or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libraries)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6565393" y="2999244"/>
            <a:ext cx="1485900" cy="3901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/>
          <p:cNvSpPr/>
          <p:nvPr/>
        </p:nvSpPr>
        <p:spPr>
          <a:xfrm>
            <a:off x="6729984" y="2959607"/>
            <a:ext cx="1156716" cy="5074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/>
          <p:cNvSpPr/>
          <p:nvPr/>
        </p:nvSpPr>
        <p:spPr>
          <a:xfrm>
            <a:off x="6612636" y="3023616"/>
            <a:ext cx="1395983" cy="3002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 txBox="1"/>
          <p:nvPr/>
        </p:nvSpPr>
        <p:spPr>
          <a:xfrm>
            <a:off x="6612636" y="3023616"/>
            <a:ext cx="1396365" cy="300355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30"/>
              </a:spcBef>
            </a:pPr>
            <a:r>
              <a:rPr sz="1600" b="1" spc="-105" dirty="0">
                <a:solidFill>
                  <a:srgbClr val="FFFFFF"/>
                </a:solidFill>
                <a:latin typeface="Trebuchet MS"/>
                <a:cs typeface="Trebuchet MS"/>
              </a:rPr>
              <a:t>Scheduler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1"/>
          <p:cNvSpPr txBox="1"/>
          <p:nvPr/>
        </p:nvSpPr>
        <p:spPr>
          <a:xfrm>
            <a:off x="5931917" y="1808792"/>
            <a:ext cx="203835" cy="6642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40" dirty="0">
                <a:solidFill>
                  <a:srgbClr val="6F2F9F"/>
                </a:solidFill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5814314" y="3767455"/>
            <a:ext cx="7035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solidFill>
                  <a:srgbClr val="6F2F9F"/>
                </a:solidFill>
                <a:latin typeface="Arial"/>
                <a:cs typeface="Arial"/>
              </a:rPr>
              <a:t>hardware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3"/>
          <p:cNvSpPr/>
          <p:nvPr/>
        </p:nvSpPr>
        <p:spPr>
          <a:xfrm>
            <a:off x="6166105" y="1487373"/>
            <a:ext cx="742200" cy="3749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/>
          <p:cNvSpPr/>
          <p:nvPr/>
        </p:nvSpPr>
        <p:spPr>
          <a:xfrm>
            <a:off x="6156961" y="1464576"/>
            <a:ext cx="758977" cy="4541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/>
          <p:cNvSpPr/>
          <p:nvPr/>
        </p:nvSpPr>
        <p:spPr>
          <a:xfrm>
            <a:off x="6213349" y="1511808"/>
            <a:ext cx="652272" cy="2849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/>
          <p:cNvSpPr/>
          <p:nvPr/>
        </p:nvSpPr>
        <p:spPr>
          <a:xfrm>
            <a:off x="6213349" y="1511808"/>
            <a:ext cx="652780" cy="285115"/>
          </a:xfrm>
          <a:custGeom>
            <a:avLst/>
            <a:gdLst/>
            <a:ahLst/>
            <a:cxnLst/>
            <a:rect l="l" t="t" r="r" b="b"/>
            <a:pathLst>
              <a:path w="652779" h="285115">
                <a:moveTo>
                  <a:pt x="0" y="284988"/>
                </a:moveTo>
                <a:lnTo>
                  <a:pt x="652272" y="284988"/>
                </a:lnTo>
                <a:lnTo>
                  <a:pt x="652272" y="0"/>
                </a:lnTo>
                <a:lnTo>
                  <a:pt x="0" y="0"/>
                </a:lnTo>
                <a:lnTo>
                  <a:pt x="0" y="284988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/>
          <p:cNvSpPr/>
          <p:nvPr/>
        </p:nvSpPr>
        <p:spPr>
          <a:xfrm>
            <a:off x="7132321" y="1485861"/>
            <a:ext cx="742200" cy="37646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/>
          <p:cNvSpPr/>
          <p:nvPr/>
        </p:nvSpPr>
        <p:spPr>
          <a:xfrm>
            <a:off x="7123176" y="1463052"/>
            <a:ext cx="758977" cy="4541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/>
          <p:cNvSpPr/>
          <p:nvPr/>
        </p:nvSpPr>
        <p:spPr>
          <a:xfrm>
            <a:off x="7179564" y="1510283"/>
            <a:ext cx="652272" cy="2865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/>
          <p:cNvSpPr/>
          <p:nvPr/>
        </p:nvSpPr>
        <p:spPr>
          <a:xfrm>
            <a:off x="7179564" y="1510283"/>
            <a:ext cx="652780" cy="287020"/>
          </a:xfrm>
          <a:custGeom>
            <a:avLst/>
            <a:gdLst/>
            <a:ahLst/>
            <a:cxnLst/>
            <a:rect l="l" t="t" r="r" b="b"/>
            <a:pathLst>
              <a:path w="652779" h="287019">
                <a:moveTo>
                  <a:pt x="0" y="286512"/>
                </a:moveTo>
                <a:lnTo>
                  <a:pt x="652272" y="286512"/>
                </a:lnTo>
                <a:lnTo>
                  <a:pt x="65227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9143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/>
          <p:cNvSpPr/>
          <p:nvPr/>
        </p:nvSpPr>
        <p:spPr>
          <a:xfrm>
            <a:off x="7961376" y="1487373"/>
            <a:ext cx="789444" cy="3749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/>
          <p:cNvSpPr/>
          <p:nvPr/>
        </p:nvSpPr>
        <p:spPr>
          <a:xfrm>
            <a:off x="7976617" y="1464576"/>
            <a:ext cx="758977" cy="4541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/>
          <p:cNvSpPr/>
          <p:nvPr/>
        </p:nvSpPr>
        <p:spPr>
          <a:xfrm>
            <a:off x="8008621" y="1511808"/>
            <a:ext cx="699516" cy="2849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/>
          <p:cNvSpPr/>
          <p:nvPr/>
        </p:nvSpPr>
        <p:spPr>
          <a:xfrm>
            <a:off x="8008621" y="1511808"/>
            <a:ext cx="699770" cy="285115"/>
          </a:xfrm>
          <a:custGeom>
            <a:avLst/>
            <a:gdLst/>
            <a:ahLst/>
            <a:cxnLst/>
            <a:rect l="l" t="t" r="r" b="b"/>
            <a:pathLst>
              <a:path w="699770" h="285115">
                <a:moveTo>
                  <a:pt x="0" y="284988"/>
                </a:moveTo>
                <a:lnTo>
                  <a:pt x="699516" y="284988"/>
                </a:lnTo>
                <a:lnTo>
                  <a:pt x="699516" y="0"/>
                </a:lnTo>
                <a:lnTo>
                  <a:pt x="0" y="0"/>
                </a:lnTo>
                <a:lnTo>
                  <a:pt x="0" y="284988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/>
          <p:cNvSpPr/>
          <p:nvPr/>
        </p:nvSpPr>
        <p:spPr>
          <a:xfrm>
            <a:off x="6784848" y="1592580"/>
            <a:ext cx="472427" cy="1600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/>
          <p:cNvSpPr/>
          <p:nvPr/>
        </p:nvSpPr>
        <p:spPr>
          <a:xfrm>
            <a:off x="6827521" y="1615439"/>
            <a:ext cx="392430" cy="78740"/>
          </a:xfrm>
          <a:custGeom>
            <a:avLst/>
            <a:gdLst/>
            <a:ahLst/>
            <a:cxnLst/>
            <a:rect l="l" t="t" r="r" b="b"/>
            <a:pathLst>
              <a:path w="392429" h="78740">
                <a:moveTo>
                  <a:pt x="38861" y="1016"/>
                </a:moveTo>
                <a:lnTo>
                  <a:pt x="23735" y="4069"/>
                </a:lnTo>
                <a:lnTo>
                  <a:pt x="11382" y="12398"/>
                </a:lnTo>
                <a:lnTo>
                  <a:pt x="3053" y="24751"/>
                </a:lnTo>
                <a:lnTo>
                  <a:pt x="0" y="39878"/>
                </a:lnTo>
                <a:lnTo>
                  <a:pt x="3053" y="55004"/>
                </a:lnTo>
                <a:lnTo>
                  <a:pt x="11382" y="67357"/>
                </a:lnTo>
                <a:lnTo>
                  <a:pt x="23735" y="75686"/>
                </a:lnTo>
                <a:lnTo>
                  <a:pt x="38861" y="78740"/>
                </a:lnTo>
                <a:lnTo>
                  <a:pt x="53988" y="75686"/>
                </a:lnTo>
                <a:lnTo>
                  <a:pt x="66341" y="67357"/>
                </a:lnTo>
                <a:lnTo>
                  <a:pt x="74670" y="55004"/>
                </a:lnTo>
                <a:lnTo>
                  <a:pt x="75108" y="52832"/>
                </a:lnTo>
                <a:lnTo>
                  <a:pt x="38861" y="52832"/>
                </a:lnTo>
                <a:lnTo>
                  <a:pt x="38861" y="26924"/>
                </a:lnTo>
                <a:lnTo>
                  <a:pt x="75108" y="26924"/>
                </a:lnTo>
                <a:lnTo>
                  <a:pt x="74670" y="24751"/>
                </a:lnTo>
                <a:lnTo>
                  <a:pt x="66341" y="12398"/>
                </a:lnTo>
                <a:lnTo>
                  <a:pt x="53988" y="4069"/>
                </a:lnTo>
                <a:lnTo>
                  <a:pt x="38861" y="1016"/>
                </a:lnTo>
                <a:close/>
              </a:path>
              <a:path w="392429" h="78740">
                <a:moveTo>
                  <a:pt x="353313" y="0"/>
                </a:moveTo>
                <a:lnTo>
                  <a:pt x="338187" y="3053"/>
                </a:lnTo>
                <a:lnTo>
                  <a:pt x="325834" y="11382"/>
                </a:lnTo>
                <a:lnTo>
                  <a:pt x="317505" y="23735"/>
                </a:lnTo>
                <a:lnTo>
                  <a:pt x="314451" y="38862"/>
                </a:lnTo>
                <a:lnTo>
                  <a:pt x="317505" y="53988"/>
                </a:lnTo>
                <a:lnTo>
                  <a:pt x="325834" y="66341"/>
                </a:lnTo>
                <a:lnTo>
                  <a:pt x="338187" y="74670"/>
                </a:lnTo>
                <a:lnTo>
                  <a:pt x="353313" y="77724"/>
                </a:lnTo>
                <a:lnTo>
                  <a:pt x="368440" y="74670"/>
                </a:lnTo>
                <a:lnTo>
                  <a:pt x="380793" y="66341"/>
                </a:lnTo>
                <a:lnTo>
                  <a:pt x="389122" y="53988"/>
                </a:lnTo>
                <a:lnTo>
                  <a:pt x="389560" y="51816"/>
                </a:lnTo>
                <a:lnTo>
                  <a:pt x="353313" y="51816"/>
                </a:lnTo>
                <a:lnTo>
                  <a:pt x="353313" y="25908"/>
                </a:lnTo>
                <a:lnTo>
                  <a:pt x="389560" y="25908"/>
                </a:lnTo>
                <a:lnTo>
                  <a:pt x="389122" y="23735"/>
                </a:lnTo>
                <a:lnTo>
                  <a:pt x="380793" y="11382"/>
                </a:lnTo>
                <a:lnTo>
                  <a:pt x="368440" y="3053"/>
                </a:lnTo>
                <a:lnTo>
                  <a:pt x="353313" y="0"/>
                </a:lnTo>
                <a:close/>
              </a:path>
              <a:path w="392429" h="78740">
                <a:moveTo>
                  <a:pt x="75108" y="26924"/>
                </a:moveTo>
                <a:lnTo>
                  <a:pt x="38861" y="26924"/>
                </a:lnTo>
                <a:lnTo>
                  <a:pt x="38861" y="52832"/>
                </a:lnTo>
                <a:lnTo>
                  <a:pt x="75108" y="52832"/>
                </a:lnTo>
                <a:lnTo>
                  <a:pt x="77724" y="39878"/>
                </a:lnTo>
                <a:lnTo>
                  <a:pt x="75108" y="26924"/>
                </a:lnTo>
                <a:close/>
              </a:path>
              <a:path w="392429" h="78740">
                <a:moveTo>
                  <a:pt x="187959" y="26924"/>
                </a:moveTo>
                <a:lnTo>
                  <a:pt x="75108" y="26924"/>
                </a:lnTo>
                <a:lnTo>
                  <a:pt x="77724" y="39878"/>
                </a:lnTo>
                <a:lnTo>
                  <a:pt x="75108" y="52832"/>
                </a:lnTo>
                <a:lnTo>
                  <a:pt x="203200" y="52832"/>
                </a:lnTo>
                <a:lnTo>
                  <a:pt x="204215" y="51816"/>
                </a:lnTo>
                <a:lnTo>
                  <a:pt x="196087" y="51816"/>
                </a:lnTo>
                <a:lnTo>
                  <a:pt x="208025" y="39878"/>
                </a:lnTo>
                <a:lnTo>
                  <a:pt x="183133" y="39878"/>
                </a:lnTo>
                <a:lnTo>
                  <a:pt x="183133" y="31750"/>
                </a:lnTo>
                <a:lnTo>
                  <a:pt x="187959" y="26924"/>
                </a:lnTo>
                <a:close/>
              </a:path>
              <a:path w="392429" h="78740">
                <a:moveTo>
                  <a:pt x="209041" y="38862"/>
                </a:moveTo>
                <a:lnTo>
                  <a:pt x="196087" y="51816"/>
                </a:lnTo>
                <a:lnTo>
                  <a:pt x="204215" y="51816"/>
                </a:lnTo>
                <a:lnTo>
                  <a:pt x="209041" y="46990"/>
                </a:lnTo>
                <a:lnTo>
                  <a:pt x="209041" y="38862"/>
                </a:lnTo>
                <a:close/>
              </a:path>
              <a:path w="392429" h="78740">
                <a:moveTo>
                  <a:pt x="314451" y="38862"/>
                </a:moveTo>
                <a:lnTo>
                  <a:pt x="209041" y="38862"/>
                </a:lnTo>
                <a:lnTo>
                  <a:pt x="209041" y="46990"/>
                </a:lnTo>
                <a:lnTo>
                  <a:pt x="204215" y="51816"/>
                </a:lnTo>
                <a:lnTo>
                  <a:pt x="317067" y="51816"/>
                </a:lnTo>
                <a:lnTo>
                  <a:pt x="314451" y="38862"/>
                </a:lnTo>
                <a:close/>
              </a:path>
              <a:path w="392429" h="78740">
                <a:moveTo>
                  <a:pt x="389560" y="25908"/>
                </a:moveTo>
                <a:lnTo>
                  <a:pt x="353313" y="25908"/>
                </a:lnTo>
                <a:lnTo>
                  <a:pt x="353313" y="51816"/>
                </a:lnTo>
                <a:lnTo>
                  <a:pt x="389560" y="51816"/>
                </a:lnTo>
                <a:lnTo>
                  <a:pt x="392175" y="38862"/>
                </a:lnTo>
                <a:lnTo>
                  <a:pt x="389560" y="25908"/>
                </a:lnTo>
                <a:close/>
              </a:path>
              <a:path w="392429" h="78740">
                <a:moveTo>
                  <a:pt x="317067" y="25908"/>
                </a:moveTo>
                <a:lnTo>
                  <a:pt x="188975" y="25908"/>
                </a:lnTo>
                <a:lnTo>
                  <a:pt x="183133" y="31750"/>
                </a:lnTo>
                <a:lnTo>
                  <a:pt x="183133" y="39878"/>
                </a:lnTo>
                <a:lnTo>
                  <a:pt x="196087" y="26924"/>
                </a:lnTo>
                <a:lnTo>
                  <a:pt x="316862" y="26924"/>
                </a:lnTo>
                <a:lnTo>
                  <a:pt x="317067" y="25908"/>
                </a:lnTo>
                <a:close/>
              </a:path>
              <a:path w="392429" h="78740">
                <a:moveTo>
                  <a:pt x="316862" y="26924"/>
                </a:moveTo>
                <a:lnTo>
                  <a:pt x="196087" y="26924"/>
                </a:lnTo>
                <a:lnTo>
                  <a:pt x="183133" y="39878"/>
                </a:lnTo>
                <a:lnTo>
                  <a:pt x="208025" y="39878"/>
                </a:lnTo>
                <a:lnTo>
                  <a:pt x="209041" y="38862"/>
                </a:lnTo>
                <a:lnTo>
                  <a:pt x="314451" y="38862"/>
                </a:lnTo>
                <a:lnTo>
                  <a:pt x="316862" y="2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/>
          <p:cNvSpPr/>
          <p:nvPr/>
        </p:nvSpPr>
        <p:spPr>
          <a:xfrm>
            <a:off x="6464809" y="1729790"/>
            <a:ext cx="1978152" cy="2636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/>
          <p:cNvSpPr/>
          <p:nvPr/>
        </p:nvSpPr>
        <p:spPr>
          <a:xfrm>
            <a:off x="6507481" y="1752599"/>
            <a:ext cx="1897380" cy="183515"/>
          </a:xfrm>
          <a:custGeom>
            <a:avLst/>
            <a:gdLst/>
            <a:ahLst/>
            <a:cxnLst/>
            <a:rect l="l" t="t" r="r" b="b"/>
            <a:pathLst>
              <a:path w="1897379" h="183515">
                <a:moveTo>
                  <a:pt x="25907" y="75108"/>
                </a:moveTo>
                <a:lnTo>
                  <a:pt x="25907" y="177546"/>
                </a:lnTo>
                <a:lnTo>
                  <a:pt x="31750" y="183261"/>
                </a:lnTo>
                <a:lnTo>
                  <a:pt x="1865502" y="183261"/>
                </a:lnTo>
                <a:lnTo>
                  <a:pt x="1871345" y="177546"/>
                </a:lnTo>
                <a:lnTo>
                  <a:pt x="1871345" y="170307"/>
                </a:lnTo>
                <a:lnTo>
                  <a:pt x="51816" y="170307"/>
                </a:lnTo>
                <a:lnTo>
                  <a:pt x="38862" y="157352"/>
                </a:lnTo>
                <a:lnTo>
                  <a:pt x="51816" y="157352"/>
                </a:lnTo>
                <a:lnTo>
                  <a:pt x="51816" y="77724"/>
                </a:lnTo>
                <a:lnTo>
                  <a:pt x="38862" y="77724"/>
                </a:lnTo>
                <a:lnTo>
                  <a:pt x="25907" y="75108"/>
                </a:lnTo>
                <a:close/>
              </a:path>
              <a:path w="1897379" h="183515">
                <a:moveTo>
                  <a:pt x="51816" y="157352"/>
                </a:moveTo>
                <a:lnTo>
                  <a:pt x="38862" y="157352"/>
                </a:lnTo>
                <a:lnTo>
                  <a:pt x="51816" y="170307"/>
                </a:lnTo>
                <a:lnTo>
                  <a:pt x="51816" y="157352"/>
                </a:lnTo>
                <a:close/>
              </a:path>
              <a:path w="1897379" h="183515">
                <a:moveTo>
                  <a:pt x="1845437" y="157352"/>
                </a:moveTo>
                <a:lnTo>
                  <a:pt x="51816" y="157352"/>
                </a:lnTo>
                <a:lnTo>
                  <a:pt x="51816" y="170307"/>
                </a:lnTo>
                <a:lnTo>
                  <a:pt x="1845437" y="170307"/>
                </a:lnTo>
                <a:lnTo>
                  <a:pt x="1845437" y="157352"/>
                </a:lnTo>
                <a:close/>
              </a:path>
              <a:path w="1897379" h="183515">
                <a:moveTo>
                  <a:pt x="1845437" y="87808"/>
                </a:moveTo>
                <a:lnTo>
                  <a:pt x="1845437" y="170307"/>
                </a:lnTo>
                <a:lnTo>
                  <a:pt x="1858391" y="157352"/>
                </a:lnTo>
                <a:lnTo>
                  <a:pt x="1871345" y="157352"/>
                </a:lnTo>
                <a:lnTo>
                  <a:pt x="1871345" y="90424"/>
                </a:lnTo>
                <a:lnTo>
                  <a:pt x="1858391" y="90424"/>
                </a:lnTo>
                <a:lnTo>
                  <a:pt x="1845437" y="87808"/>
                </a:lnTo>
                <a:close/>
              </a:path>
              <a:path w="1897379" h="183515">
                <a:moveTo>
                  <a:pt x="1871345" y="157352"/>
                </a:moveTo>
                <a:lnTo>
                  <a:pt x="1858391" y="157352"/>
                </a:lnTo>
                <a:lnTo>
                  <a:pt x="1845437" y="170307"/>
                </a:lnTo>
                <a:lnTo>
                  <a:pt x="1871345" y="170307"/>
                </a:lnTo>
                <a:lnTo>
                  <a:pt x="1871345" y="157352"/>
                </a:lnTo>
                <a:close/>
              </a:path>
              <a:path w="1897379" h="183515">
                <a:moveTo>
                  <a:pt x="1871345" y="51562"/>
                </a:moveTo>
                <a:lnTo>
                  <a:pt x="1845437" y="51562"/>
                </a:lnTo>
                <a:lnTo>
                  <a:pt x="1845437" y="87808"/>
                </a:lnTo>
                <a:lnTo>
                  <a:pt x="1858391" y="90424"/>
                </a:lnTo>
                <a:lnTo>
                  <a:pt x="1871345" y="87808"/>
                </a:lnTo>
                <a:lnTo>
                  <a:pt x="1871345" y="51562"/>
                </a:lnTo>
                <a:close/>
              </a:path>
              <a:path w="1897379" h="183515">
                <a:moveTo>
                  <a:pt x="1871345" y="87808"/>
                </a:moveTo>
                <a:lnTo>
                  <a:pt x="1858391" y="90424"/>
                </a:lnTo>
                <a:lnTo>
                  <a:pt x="1871345" y="90424"/>
                </a:lnTo>
                <a:lnTo>
                  <a:pt x="1871345" y="87808"/>
                </a:lnTo>
                <a:close/>
              </a:path>
              <a:path w="1897379" h="183515">
                <a:moveTo>
                  <a:pt x="1858391" y="12700"/>
                </a:moveTo>
                <a:lnTo>
                  <a:pt x="1843264" y="15753"/>
                </a:lnTo>
                <a:lnTo>
                  <a:pt x="1830911" y="24082"/>
                </a:lnTo>
                <a:lnTo>
                  <a:pt x="1822582" y="36435"/>
                </a:lnTo>
                <a:lnTo>
                  <a:pt x="1819528" y="51562"/>
                </a:lnTo>
                <a:lnTo>
                  <a:pt x="1822582" y="66688"/>
                </a:lnTo>
                <a:lnTo>
                  <a:pt x="1830911" y="79041"/>
                </a:lnTo>
                <a:lnTo>
                  <a:pt x="1843264" y="87370"/>
                </a:lnTo>
                <a:lnTo>
                  <a:pt x="1845437" y="87808"/>
                </a:lnTo>
                <a:lnTo>
                  <a:pt x="1845437" y="51562"/>
                </a:lnTo>
                <a:lnTo>
                  <a:pt x="1897252" y="51562"/>
                </a:lnTo>
                <a:lnTo>
                  <a:pt x="1894199" y="36435"/>
                </a:lnTo>
                <a:lnTo>
                  <a:pt x="1885870" y="24082"/>
                </a:lnTo>
                <a:lnTo>
                  <a:pt x="1873517" y="15753"/>
                </a:lnTo>
                <a:lnTo>
                  <a:pt x="1858391" y="12700"/>
                </a:lnTo>
                <a:close/>
              </a:path>
              <a:path w="1897379" h="183515">
                <a:moveTo>
                  <a:pt x="1897252" y="51562"/>
                </a:moveTo>
                <a:lnTo>
                  <a:pt x="1871345" y="51562"/>
                </a:lnTo>
                <a:lnTo>
                  <a:pt x="1871345" y="87808"/>
                </a:lnTo>
                <a:lnTo>
                  <a:pt x="1873517" y="87370"/>
                </a:lnTo>
                <a:lnTo>
                  <a:pt x="1885870" y="79041"/>
                </a:lnTo>
                <a:lnTo>
                  <a:pt x="1894199" y="66688"/>
                </a:lnTo>
                <a:lnTo>
                  <a:pt x="1897252" y="51562"/>
                </a:lnTo>
                <a:close/>
              </a:path>
              <a:path w="1897379" h="183515">
                <a:moveTo>
                  <a:pt x="51816" y="38862"/>
                </a:moveTo>
                <a:lnTo>
                  <a:pt x="25907" y="38862"/>
                </a:lnTo>
                <a:lnTo>
                  <a:pt x="25907" y="75108"/>
                </a:lnTo>
                <a:lnTo>
                  <a:pt x="38862" y="77724"/>
                </a:lnTo>
                <a:lnTo>
                  <a:pt x="51816" y="75108"/>
                </a:lnTo>
                <a:lnTo>
                  <a:pt x="51816" y="38862"/>
                </a:lnTo>
                <a:close/>
              </a:path>
              <a:path w="1897379" h="183515">
                <a:moveTo>
                  <a:pt x="51816" y="75108"/>
                </a:moveTo>
                <a:lnTo>
                  <a:pt x="38862" y="77724"/>
                </a:lnTo>
                <a:lnTo>
                  <a:pt x="51816" y="77724"/>
                </a:lnTo>
                <a:lnTo>
                  <a:pt x="51816" y="75108"/>
                </a:lnTo>
                <a:close/>
              </a:path>
              <a:path w="1897379" h="183515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25907" y="75108"/>
                </a:lnTo>
                <a:lnTo>
                  <a:pt x="25907" y="38862"/>
                </a:lnTo>
                <a:lnTo>
                  <a:pt x="77724" y="38862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1897379" h="183515">
                <a:moveTo>
                  <a:pt x="77724" y="38862"/>
                </a:moveTo>
                <a:lnTo>
                  <a:pt x="51816" y="38862"/>
                </a:lnTo>
                <a:lnTo>
                  <a:pt x="51816" y="75108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7724" y="38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/>
          <p:cNvSpPr txBox="1"/>
          <p:nvPr/>
        </p:nvSpPr>
        <p:spPr>
          <a:xfrm>
            <a:off x="6307583" y="1163421"/>
            <a:ext cx="22974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36830">
              <a:lnSpc>
                <a:spcPct val="132000"/>
              </a:lnSpc>
              <a:spcBef>
                <a:spcPts val="100"/>
              </a:spcBef>
              <a:tabLst>
                <a:tab pos="966469" algn="l"/>
                <a:tab pos="1818639" algn="l"/>
              </a:tabLst>
            </a:pPr>
            <a:r>
              <a:rPr sz="1400" spc="-45" dirty="0">
                <a:solidFill>
                  <a:srgbClr val="6F2F9F"/>
                </a:solidFill>
                <a:latin typeface="Arial"/>
                <a:cs typeface="Arial"/>
              </a:rPr>
              <a:t>time-sensitive </a:t>
            </a:r>
            <a:r>
              <a:rPr sz="1400" spc="-50" dirty="0">
                <a:solidFill>
                  <a:srgbClr val="6F2F9F"/>
                </a:solidFill>
                <a:latin typeface="Arial"/>
                <a:cs typeface="Arial"/>
              </a:rPr>
              <a:t>applications  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App.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1	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App.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2	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App.</a:t>
            </a:r>
            <a:r>
              <a:rPr sz="14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0"/>
          <p:cNvSpPr/>
          <p:nvPr/>
        </p:nvSpPr>
        <p:spPr>
          <a:xfrm>
            <a:off x="7228333" y="1735848"/>
            <a:ext cx="355053" cy="6461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/>
          <p:cNvSpPr/>
          <p:nvPr/>
        </p:nvSpPr>
        <p:spPr>
          <a:xfrm>
            <a:off x="7271005" y="1758696"/>
            <a:ext cx="274955" cy="564515"/>
          </a:xfrm>
          <a:custGeom>
            <a:avLst/>
            <a:gdLst/>
            <a:ahLst/>
            <a:cxnLst/>
            <a:rect l="l" t="t" r="r" b="b"/>
            <a:pathLst>
              <a:path w="274954" h="564514">
                <a:moveTo>
                  <a:pt x="25907" y="489406"/>
                </a:moveTo>
                <a:lnTo>
                  <a:pt x="23735" y="489844"/>
                </a:lnTo>
                <a:lnTo>
                  <a:pt x="11382" y="498173"/>
                </a:lnTo>
                <a:lnTo>
                  <a:pt x="3053" y="510526"/>
                </a:lnTo>
                <a:lnTo>
                  <a:pt x="0" y="525652"/>
                </a:lnTo>
                <a:lnTo>
                  <a:pt x="3053" y="540779"/>
                </a:lnTo>
                <a:lnTo>
                  <a:pt x="11382" y="553132"/>
                </a:lnTo>
                <a:lnTo>
                  <a:pt x="23735" y="561461"/>
                </a:lnTo>
                <a:lnTo>
                  <a:pt x="38862" y="564514"/>
                </a:lnTo>
                <a:lnTo>
                  <a:pt x="53988" y="561461"/>
                </a:lnTo>
                <a:lnTo>
                  <a:pt x="66341" y="553132"/>
                </a:lnTo>
                <a:lnTo>
                  <a:pt x="74670" y="540779"/>
                </a:lnTo>
                <a:lnTo>
                  <a:pt x="77724" y="525652"/>
                </a:lnTo>
                <a:lnTo>
                  <a:pt x="25907" y="525652"/>
                </a:lnTo>
                <a:lnTo>
                  <a:pt x="25907" y="489406"/>
                </a:lnTo>
                <a:close/>
              </a:path>
              <a:path w="274954" h="564514">
                <a:moveTo>
                  <a:pt x="38862" y="486790"/>
                </a:moveTo>
                <a:lnTo>
                  <a:pt x="25907" y="489406"/>
                </a:lnTo>
                <a:lnTo>
                  <a:pt x="25907" y="525652"/>
                </a:lnTo>
                <a:lnTo>
                  <a:pt x="51816" y="525652"/>
                </a:lnTo>
                <a:lnTo>
                  <a:pt x="51816" y="489406"/>
                </a:lnTo>
                <a:lnTo>
                  <a:pt x="38862" y="486790"/>
                </a:lnTo>
                <a:close/>
              </a:path>
              <a:path w="274954" h="564514">
                <a:moveTo>
                  <a:pt x="51816" y="489406"/>
                </a:moveTo>
                <a:lnTo>
                  <a:pt x="51816" y="525652"/>
                </a:lnTo>
                <a:lnTo>
                  <a:pt x="77724" y="525652"/>
                </a:lnTo>
                <a:lnTo>
                  <a:pt x="74670" y="510526"/>
                </a:lnTo>
                <a:lnTo>
                  <a:pt x="66341" y="498173"/>
                </a:lnTo>
                <a:lnTo>
                  <a:pt x="53988" y="489844"/>
                </a:lnTo>
                <a:lnTo>
                  <a:pt x="51816" y="489406"/>
                </a:lnTo>
                <a:close/>
              </a:path>
              <a:path w="274954" h="564514">
                <a:moveTo>
                  <a:pt x="222757" y="269239"/>
                </a:moveTo>
                <a:lnTo>
                  <a:pt x="31750" y="269239"/>
                </a:lnTo>
                <a:lnTo>
                  <a:pt x="25907" y="275081"/>
                </a:lnTo>
                <a:lnTo>
                  <a:pt x="25907" y="489406"/>
                </a:lnTo>
                <a:lnTo>
                  <a:pt x="38862" y="486790"/>
                </a:lnTo>
                <a:lnTo>
                  <a:pt x="51816" y="486790"/>
                </a:lnTo>
                <a:lnTo>
                  <a:pt x="51816" y="295148"/>
                </a:lnTo>
                <a:lnTo>
                  <a:pt x="38862" y="295148"/>
                </a:lnTo>
                <a:lnTo>
                  <a:pt x="51816" y="282193"/>
                </a:lnTo>
                <a:lnTo>
                  <a:pt x="222757" y="282193"/>
                </a:lnTo>
                <a:lnTo>
                  <a:pt x="222757" y="269239"/>
                </a:lnTo>
                <a:close/>
              </a:path>
              <a:path w="274954" h="564514">
                <a:moveTo>
                  <a:pt x="51816" y="486790"/>
                </a:moveTo>
                <a:lnTo>
                  <a:pt x="38862" y="486790"/>
                </a:lnTo>
                <a:lnTo>
                  <a:pt x="51816" y="489406"/>
                </a:lnTo>
                <a:lnTo>
                  <a:pt x="51816" y="486790"/>
                </a:lnTo>
                <a:close/>
              </a:path>
              <a:path w="274954" h="564514">
                <a:moveTo>
                  <a:pt x="51816" y="282193"/>
                </a:moveTo>
                <a:lnTo>
                  <a:pt x="38862" y="295148"/>
                </a:lnTo>
                <a:lnTo>
                  <a:pt x="51816" y="295148"/>
                </a:lnTo>
                <a:lnTo>
                  <a:pt x="51816" y="282193"/>
                </a:lnTo>
                <a:close/>
              </a:path>
              <a:path w="274954" h="564514">
                <a:moveTo>
                  <a:pt x="248666" y="269239"/>
                </a:moveTo>
                <a:lnTo>
                  <a:pt x="235712" y="269239"/>
                </a:lnTo>
                <a:lnTo>
                  <a:pt x="222757" y="282193"/>
                </a:lnTo>
                <a:lnTo>
                  <a:pt x="51816" y="282193"/>
                </a:lnTo>
                <a:lnTo>
                  <a:pt x="51816" y="295148"/>
                </a:lnTo>
                <a:lnTo>
                  <a:pt x="242950" y="295148"/>
                </a:lnTo>
                <a:lnTo>
                  <a:pt x="248666" y="289433"/>
                </a:lnTo>
                <a:lnTo>
                  <a:pt x="248666" y="269239"/>
                </a:lnTo>
                <a:close/>
              </a:path>
              <a:path w="274954" h="564514">
                <a:moveTo>
                  <a:pt x="222757" y="75108"/>
                </a:moveTo>
                <a:lnTo>
                  <a:pt x="222757" y="282193"/>
                </a:lnTo>
                <a:lnTo>
                  <a:pt x="235712" y="269239"/>
                </a:lnTo>
                <a:lnTo>
                  <a:pt x="248666" y="269239"/>
                </a:lnTo>
                <a:lnTo>
                  <a:pt x="248666" y="77724"/>
                </a:lnTo>
                <a:lnTo>
                  <a:pt x="235712" y="77724"/>
                </a:lnTo>
                <a:lnTo>
                  <a:pt x="222757" y="75108"/>
                </a:lnTo>
                <a:close/>
              </a:path>
              <a:path w="274954" h="564514">
                <a:moveTo>
                  <a:pt x="248666" y="38862"/>
                </a:moveTo>
                <a:lnTo>
                  <a:pt x="222757" y="38862"/>
                </a:lnTo>
                <a:lnTo>
                  <a:pt x="222757" y="75108"/>
                </a:lnTo>
                <a:lnTo>
                  <a:pt x="235712" y="77724"/>
                </a:lnTo>
                <a:lnTo>
                  <a:pt x="248666" y="75108"/>
                </a:lnTo>
                <a:lnTo>
                  <a:pt x="248666" y="38862"/>
                </a:lnTo>
                <a:close/>
              </a:path>
              <a:path w="274954" h="564514">
                <a:moveTo>
                  <a:pt x="248666" y="75108"/>
                </a:moveTo>
                <a:lnTo>
                  <a:pt x="235712" y="77724"/>
                </a:lnTo>
                <a:lnTo>
                  <a:pt x="248666" y="77724"/>
                </a:lnTo>
                <a:lnTo>
                  <a:pt x="248666" y="75108"/>
                </a:lnTo>
                <a:close/>
              </a:path>
              <a:path w="274954" h="564514">
                <a:moveTo>
                  <a:pt x="235712" y="0"/>
                </a:moveTo>
                <a:lnTo>
                  <a:pt x="220585" y="3053"/>
                </a:lnTo>
                <a:lnTo>
                  <a:pt x="208232" y="11382"/>
                </a:lnTo>
                <a:lnTo>
                  <a:pt x="199903" y="23735"/>
                </a:lnTo>
                <a:lnTo>
                  <a:pt x="196850" y="38862"/>
                </a:lnTo>
                <a:lnTo>
                  <a:pt x="199903" y="53988"/>
                </a:lnTo>
                <a:lnTo>
                  <a:pt x="208232" y="66341"/>
                </a:lnTo>
                <a:lnTo>
                  <a:pt x="220585" y="74670"/>
                </a:lnTo>
                <a:lnTo>
                  <a:pt x="222757" y="75108"/>
                </a:lnTo>
                <a:lnTo>
                  <a:pt x="222757" y="38862"/>
                </a:lnTo>
                <a:lnTo>
                  <a:pt x="274574" y="38862"/>
                </a:lnTo>
                <a:lnTo>
                  <a:pt x="271520" y="23735"/>
                </a:lnTo>
                <a:lnTo>
                  <a:pt x="263191" y="11382"/>
                </a:lnTo>
                <a:lnTo>
                  <a:pt x="250838" y="3053"/>
                </a:lnTo>
                <a:lnTo>
                  <a:pt x="235712" y="0"/>
                </a:lnTo>
                <a:close/>
              </a:path>
              <a:path w="274954" h="564514">
                <a:moveTo>
                  <a:pt x="274574" y="38862"/>
                </a:moveTo>
                <a:lnTo>
                  <a:pt x="248666" y="38862"/>
                </a:lnTo>
                <a:lnTo>
                  <a:pt x="248666" y="75108"/>
                </a:lnTo>
                <a:lnTo>
                  <a:pt x="250838" y="74670"/>
                </a:lnTo>
                <a:lnTo>
                  <a:pt x="263191" y="66341"/>
                </a:lnTo>
                <a:lnTo>
                  <a:pt x="271520" y="53988"/>
                </a:lnTo>
                <a:lnTo>
                  <a:pt x="274574" y="38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/>
          <p:cNvSpPr/>
          <p:nvPr/>
        </p:nvSpPr>
        <p:spPr>
          <a:xfrm>
            <a:off x="5486400" y="1203960"/>
            <a:ext cx="3302635" cy="3411220"/>
          </a:xfrm>
          <a:custGeom>
            <a:avLst/>
            <a:gdLst/>
            <a:ahLst/>
            <a:cxnLst/>
            <a:rect l="l" t="t" r="r" b="b"/>
            <a:pathLst>
              <a:path w="3302634" h="3411220">
                <a:moveTo>
                  <a:pt x="0" y="3410712"/>
                </a:moveTo>
                <a:lnTo>
                  <a:pt x="3302507" y="3410712"/>
                </a:lnTo>
                <a:lnTo>
                  <a:pt x="3302507" y="0"/>
                </a:lnTo>
                <a:lnTo>
                  <a:pt x="0" y="0"/>
                </a:lnTo>
                <a:lnTo>
                  <a:pt x="0" y="3410712"/>
                </a:lnTo>
                <a:close/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/>
          <p:cNvSpPr/>
          <p:nvPr/>
        </p:nvSpPr>
        <p:spPr>
          <a:xfrm>
            <a:off x="5486400" y="4671060"/>
            <a:ext cx="3291840" cy="1120140"/>
          </a:xfrm>
          <a:custGeom>
            <a:avLst/>
            <a:gdLst/>
            <a:ahLst/>
            <a:cxnLst/>
            <a:rect l="l" t="t" r="r" b="b"/>
            <a:pathLst>
              <a:path w="3291840" h="1120139">
                <a:moveTo>
                  <a:pt x="0" y="1120140"/>
                </a:moveTo>
                <a:lnTo>
                  <a:pt x="3291840" y="1120140"/>
                </a:lnTo>
                <a:lnTo>
                  <a:pt x="3291840" y="0"/>
                </a:lnTo>
                <a:lnTo>
                  <a:pt x="0" y="0"/>
                </a:lnTo>
                <a:lnTo>
                  <a:pt x="0" y="1120140"/>
                </a:lnTo>
                <a:close/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/>
          <p:cNvSpPr txBox="1"/>
          <p:nvPr/>
        </p:nvSpPr>
        <p:spPr>
          <a:xfrm>
            <a:off x="6625209" y="915365"/>
            <a:ext cx="902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solidFill>
                  <a:srgbClr val="00AFEF"/>
                </a:solidFill>
                <a:latin typeface="Arial"/>
                <a:cs typeface="Arial"/>
              </a:rPr>
              <a:t>Cyber</a:t>
            </a:r>
            <a:r>
              <a:rPr sz="1600" spc="-13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90" dirty="0">
                <a:solidFill>
                  <a:srgbClr val="00AFEF"/>
                </a:solidFill>
                <a:latin typeface="Trebuchet MS"/>
                <a:cs typeface="Trebuchet MS"/>
              </a:rPr>
              <a:t>part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6" name="object 55"/>
          <p:cNvSpPr/>
          <p:nvPr/>
        </p:nvSpPr>
        <p:spPr>
          <a:xfrm>
            <a:off x="143255" y="1260347"/>
            <a:ext cx="5417820" cy="37566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869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+mj-lt"/>
                <a:cs typeface="B Titr" panose="00000700000000000000" pitchFamily="2" charset="-78"/>
              </a:rPr>
              <a:t>Grading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Final Exam: </a:t>
            </a:r>
            <a:r>
              <a:rPr lang="en-US" sz="2600" dirty="0" smtClean="0"/>
              <a:t>40%</a:t>
            </a:r>
            <a:endParaRPr lang="en-US" sz="2600" dirty="0" smtClean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Midterm Exam: 30%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Homework and </a:t>
            </a:r>
            <a:r>
              <a:rPr lang="en-US" sz="2800" dirty="0" smtClean="0"/>
              <a:t>Projects: 20</a:t>
            </a:r>
            <a:r>
              <a:rPr lang="en-US" sz="2800" dirty="0" smtClean="0"/>
              <a:t>%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Attendance and Activities: 10%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8876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05000"/>
            <a:ext cx="8229600" cy="2667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the course, you will </a:t>
            </a: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learn</a:t>
            </a:r>
            <a:b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</a:t>
            </a:r>
            <a:r>
              <a:rPr lang="en-US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influences the response time of a system (or its </a:t>
            </a:r>
            <a: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tasks)</a:t>
            </a:r>
            <a:b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How </a:t>
            </a:r>
            <a:r>
              <a:rPr lang="en-US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one can evaluate/analyze the response </a:t>
            </a:r>
            <a: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  <a:b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b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How </a:t>
            </a:r>
            <a:r>
              <a:rPr lang="en-US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one can make/design a time-predictable </a:t>
            </a:r>
            <a:r>
              <a:rPr lang="en-US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endParaRPr lang="en-US" sz="2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5671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8382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Taxonomy of real-time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406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Definitions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609600" y="1172336"/>
            <a:ext cx="8231023" cy="4267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645" indent="-194945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89285"/>
              <a:buChar char="•"/>
              <a:tabLst>
                <a:tab pos="208279" algn="l"/>
              </a:tabLst>
            </a:pPr>
            <a:r>
              <a:rPr sz="2800" kern="0" dirty="0">
                <a:latin typeface="Arial"/>
                <a:cs typeface="Arial"/>
              </a:rPr>
              <a:t>Task</a:t>
            </a:r>
          </a:p>
          <a:p>
            <a:pPr marL="588645" lvl="1" indent="-190500">
              <a:lnSpc>
                <a:spcPct val="100000"/>
              </a:lnSpc>
              <a:spcBef>
                <a:spcPts val="114"/>
              </a:spcBef>
              <a:buClr>
                <a:srgbClr val="00AFEF"/>
              </a:buClr>
              <a:buSzPct val="68750"/>
              <a:buChar char="•"/>
              <a:tabLst>
                <a:tab pos="589280" algn="l"/>
              </a:tabLst>
            </a:pPr>
            <a:r>
              <a:rPr sz="2400" kern="0" dirty="0">
                <a:latin typeface="Arial"/>
                <a:cs typeface="Arial"/>
              </a:rPr>
              <a:t>A code that implements one of the system functionalities</a:t>
            </a:r>
          </a:p>
          <a:p>
            <a:pPr marL="588645" lvl="1" indent="-190500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68750"/>
              <a:buChar char="•"/>
              <a:tabLst>
                <a:tab pos="589280" algn="l"/>
              </a:tabLst>
            </a:pPr>
            <a:r>
              <a:rPr sz="2400" kern="0" dirty="0">
                <a:latin typeface="Arial"/>
                <a:cs typeface="Arial"/>
              </a:rPr>
              <a:t>It can have multiple inputs and outputs</a:t>
            </a:r>
          </a:p>
          <a:p>
            <a:pPr marL="588645" marR="5080" lvl="1" indent="-190500">
              <a:lnSpc>
                <a:spcPts val="2400"/>
              </a:lnSpc>
              <a:spcBef>
                <a:spcPts val="575"/>
              </a:spcBef>
              <a:buClr>
                <a:srgbClr val="00AFEF"/>
              </a:buClr>
              <a:buSzPct val="68750"/>
              <a:buChar char="•"/>
              <a:tabLst>
                <a:tab pos="589280" algn="l"/>
              </a:tabLst>
            </a:pPr>
            <a:r>
              <a:rPr sz="2400" kern="0" dirty="0">
                <a:latin typeface="Arial"/>
                <a:cs typeface="Arial"/>
              </a:rPr>
              <a:t>It can be activated by events </a:t>
            </a:r>
            <a:r>
              <a:rPr sz="2000" kern="0" dirty="0">
                <a:latin typeface="Arial"/>
                <a:cs typeface="Arial"/>
              </a:rPr>
              <a:t>(e.g., user command or a network  interrupt) </a:t>
            </a:r>
            <a:r>
              <a:rPr sz="2400" kern="0" dirty="0">
                <a:latin typeface="Arial"/>
                <a:cs typeface="Arial"/>
              </a:rPr>
              <a:t>or by time </a:t>
            </a:r>
            <a:r>
              <a:rPr sz="2000" kern="0" dirty="0">
                <a:latin typeface="Arial"/>
                <a:cs typeface="Arial"/>
              </a:rPr>
              <a:t>(e.g., by periodic timer interrupt)</a:t>
            </a: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00AFEF"/>
              </a:buClr>
              <a:buFont typeface="Arial"/>
              <a:buChar char="•"/>
            </a:pPr>
            <a:endParaRPr sz="2650" kern="0" dirty="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buClr>
                <a:srgbClr val="00AFEF"/>
              </a:buClr>
              <a:buSzPct val="89285"/>
              <a:buChar char="•"/>
              <a:tabLst>
                <a:tab pos="208279" algn="l"/>
              </a:tabLst>
            </a:pPr>
            <a:r>
              <a:rPr sz="2800" kern="0" dirty="0">
                <a:latin typeface="Arial"/>
                <a:cs typeface="Arial"/>
              </a:rPr>
              <a:t>Tasks usually</a:t>
            </a:r>
          </a:p>
          <a:p>
            <a:pPr marL="588645" lvl="1" indent="-190500">
              <a:lnSpc>
                <a:spcPct val="100000"/>
              </a:lnSpc>
              <a:spcBef>
                <a:spcPts val="125"/>
              </a:spcBef>
              <a:buClr>
                <a:srgbClr val="00AFEF"/>
              </a:buClr>
              <a:buSzPct val="68750"/>
              <a:buChar char="•"/>
              <a:tabLst>
                <a:tab pos="589280" algn="l"/>
              </a:tabLst>
            </a:pPr>
            <a:r>
              <a:rPr sz="2400" kern="0" dirty="0">
                <a:latin typeface="Arial"/>
                <a:cs typeface="Arial"/>
              </a:rPr>
              <a:t>Share data</a:t>
            </a:r>
          </a:p>
          <a:p>
            <a:pPr marL="588645" lvl="1" indent="-190500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68750"/>
              <a:buChar char="•"/>
              <a:tabLst>
                <a:tab pos="589280" algn="l"/>
              </a:tabLst>
            </a:pPr>
            <a:r>
              <a:rPr sz="2400" kern="0" dirty="0">
                <a:latin typeface="Arial"/>
                <a:cs typeface="Arial"/>
              </a:rPr>
              <a:t>Communicate with each other</a:t>
            </a:r>
          </a:p>
          <a:p>
            <a:pPr marL="588645" lvl="1" indent="-190500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68750"/>
              <a:buChar char="•"/>
              <a:tabLst>
                <a:tab pos="589280" algn="l"/>
              </a:tabLst>
            </a:pPr>
            <a:r>
              <a:rPr sz="2400" kern="0" dirty="0">
                <a:latin typeface="Arial"/>
                <a:cs typeface="Arial"/>
              </a:rPr>
              <a:t>Perform I/O operations</a:t>
            </a:r>
          </a:p>
          <a:p>
            <a:pPr marL="588645" lvl="1" indent="-190500">
              <a:lnSpc>
                <a:spcPct val="100000"/>
              </a:lnSpc>
              <a:spcBef>
                <a:spcPts val="100"/>
              </a:spcBef>
              <a:buClr>
                <a:srgbClr val="00AFEF"/>
              </a:buClr>
              <a:buSzPct val="68750"/>
              <a:buChar char="•"/>
              <a:tabLst>
                <a:tab pos="589280" algn="l"/>
              </a:tabLst>
            </a:pPr>
            <a:r>
              <a:rPr sz="2400" kern="0" dirty="0">
                <a:latin typeface="Arial"/>
                <a:cs typeface="Arial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33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Definitions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912976" y="1345818"/>
            <a:ext cx="7850024" cy="11227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645" indent="-194945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89285"/>
              <a:buChar char="•"/>
              <a:tabLst>
                <a:tab pos="208279" algn="l"/>
              </a:tabLst>
            </a:pPr>
            <a:r>
              <a:rPr sz="2800" kern="0" dirty="0">
                <a:latin typeface="Arial"/>
                <a:cs typeface="Arial"/>
              </a:rPr>
              <a:t>Job (instance of a task)</a:t>
            </a:r>
          </a:p>
          <a:p>
            <a:pPr marL="588645" lvl="1" indent="-190500">
              <a:lnSpc>
                <a:spcPts val="2640"/>
              </a:lnSpc>
              <a:spcBef>
                <a:spcPts val="110"/>
              </a:spcBef>
              <a:buClr>
                <a:srgbClr val="00AFEF"/>
              </a:buClr>
              <a:buSzPct val="68750"/>
              <a:buChar char="•"/>
              <a:tabLst>
                <a:tab pos="589280" algn="l"/>
              </a:tabLst>
            </a:pPr>
            <a:r>
              <a:rPr sz="2400" kern="0" dirty="0">
                <a:latin typeface="Arial"/>
                <a:cs typeface="Arial"/>
              </a:rPr>
              <a:t>A job is an instance of a task that has arrived to </a:t>
            </a:r>
            <a:r>
              <a:rPr sz="2400" kern="0" dirty="0" smtClean="0">
                <a:latin typeface="Arial"/>
                <a:cs typeface="Arial"/>
              </a:rPr>
              <a:t>the</a:t>
            </a:r>
            <a:r>
              <a:rPr lang="en-US" sz="2400" kern="0" dirty="0" smtClean="0">
                <a:latin typeface="Arial"/>
                <a:cs typeface="Arial"/>
              </a:rPr>
              <a:t> </a:t>
            </a:r>
            <a:r>
              <a:rPr sz="2400" kern="0" dirty="0" smtClean="0">
                <a:latin typeface="Arial"/>
                <a:cs typeface="Arial"/>
              </a:rPr>
              <a:t>system </a:t>
            </a:r>
            <a:r>
              <a:rPr sz="2400" kern="0" dirty="0">
                <a:latin typeface="Arial"/>
                <a:cs typeface="Arial"/>
              </a:rPr>
              <a:t>(e.g., by the activation of a timer interrupt)</a:t>
            </a:r>
          </a:p>
        </p:txBody>
      </p:sp>
      <p:sp>
        <p:nvSpPr>
          <p:cNvPr id="7" name="object 7"/>
          <p:cNvSpPr/>
          <p:nvPr/>
        </p:nvSpPr>
        <p:spPr>
          <a:xfrm>
            <a:off x="1879600" y="3553967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1264" y="3977640"/>
            <a:ext cx="6435725" cy="76200"/>
          </a:xfrm>
          <a:custGeom>
            <a:avLst/>
            <a:gdLst/>
            <a:ahLst/>
            <a:cxnLst/>
            <a:rect l="l" t="t" r="r" b="b"/>
            <a:pathLst>
              <a:path w="6435725" h="76200">
                <a:moveTo>
                  <a:pt x="6359270" y="0"/>
                </a:moveTo>
                <a:lnTo>
                  <a:pt x="6359270" y="76200"/>
                </a:lnTo>
                <a:lnTo>
                  <a:pt x="6422770" y="44450"/>
                </a:lnTo>
                <a:lnTo>
                  <a:pt x="6372097" y="44450"/>
                </a:lnTo>
                <a:lnTo>
                  <a:pt x="6372097" y="31750"/>
                </a:lnTo>
                <a:lnTo>
                  <a:pt x="6422770" y="31750"/>
                </a:lnTo>
                <a:lnTo>
                  <a:pt x="6359270" y="0"/>
                </a:lnTo>
                <a:close/>
              </a:path>
              <a:path w="6435725" h="76200">
                <a:moveTo>
                  <a:pt x="635927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359270" y="44450"/>
                </a:lnTo>
                <a:lnTo>
                  <a:pt x="6359270" y="31750"/>
                </a:lnTo>
                <a:close/>
              </a:path>
              <a:path w="6435725" h="76200">
                <a:moveTo>
                  <a:pt x="6422770" y="31750"/>
                </a:moveTo>
                <a:lnTo>
                  <a:pt x="6372097" y="31750"/>
                </a:lnTo>
                <a:lnTo>
                  <a:pt x="6372097" y="44450"/>
                </a:lnTo>
                <a:lnTo>
                  <a:pt x="6422770" y="44450"/>
                </a:lnTo>
                <a:lnTo>
                  <a:pt x="6435470" y="38100"/>
                </a:lnTo>
                <a:lnTo>
                  <a:pt x="642277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92832" y="3553967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29323" y="3553967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5800" y="3710685"/>
            <a:ext cx="86385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kern="0" dirty="0">
                <a:latin typeface="Arial"/>
                <a:cs typeface="Arial"/>
              </a:rPr>
              <a:t>Task 2</a:t>
            </a:r>
          </a:p>
        </p:txBody>
      </p:sp>
      <p:sp>
        <p:nvSpPr>
          <p:cNvPr id="12" name="object 12"/>
          <p:cNvSpPr/>
          <p:nvPr/>
        </p:nvSpPr>
        <p:spPr>
          <a:xfrm>
            <a:off x="1879600" y="4956047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79"/>
                </a:lnTo>
                <a:lnTo>
                  <a:pt x="69850" y="462279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31264" y="5381244"/>
            <a:ext cx="6435725" cy="76200"/>
          </a:xfrm>
          <a:custGeom>
            <a:avLst/>
            <a:gdLst/>
            <a:ahLst/>
            <a:cxnLst/>
            <a:rect l="l" t="t" r="r" b="b"/>
            <a:pathLst>
              <a:path w="6435725" h="76200">
                <a:moveTo>
                  <a:pt x="6359270" y="0"/>
                </a:moveTo>
                <a:lnTo>
                  <a:pt x="6359270" y="76199"/>
                </a:lnTo>
                <a:lnTo>
                  <a:pt x="6422770" y="44449"/>
                </a:lnTo>
                <a:lnTo>
                  <a:pt x="6372097" y="44449"/>
                </a:lnTo>
                <a:lnTo>
                  <a:pt x="6372097" y="31749"/>
                </a:lnTo>
                <a:lnTo>
                  <a:pt x="6422770" y="31749"/>
                </a:lnTo>
                <a:lnTo>
                  <a:pt x="6359270" y="0"/>
                </a:lnTo>
                <a:close/>
              </a:path>
              <a:path w="6435725" h="76200">
                <a:moveTo>
                  <a:pt x="635927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6359270" y="44449"/>
                </a:lnTo>
                <a:lnTo>
                  <a:pt x="6359270" y="31749"/>
                </a:lnTo>
                <a:close/>
              </a:path>
              <a:path w="6435725" h="76200">
                <a:moveTo>
                  <a:pt x="6422770" y="31749"/>
                </a:moveTo>
                <a:lnTo>
                  <a:pt x="6372097" y="31749"/>
                </a:lnTo>
                <a:lnTo>
                  <a:pt x="6372097" y="44449"/>
                </a:lnTo>
                <a:lnTo>
                  <a:pt x="6422770" y="44449"/>
                </a:lnTo>
                <a:lnTo>
                  <a:pt x="6435470" y="38099"/>
                </a:lnTo>
                <a:lnTo>
                  <a:pt x="642277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60088" y="4956047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79"/>
                </a:lnTo>
                <a:lnTo>
                  <a:pt x="69850" y="462279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29323" y="4956047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79"/>
                </a:lnTo>
                <a:lnTo>
                  <a:pt x="69850" y="462279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5800" y="5171694"/>
            <a:ext cx="914146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kern="0" dirty="0">
                <a:latin typeface="Arial"/>
                <a:cs typeface="Arial"/>
              </a:rPr>
              <a:t>Task 1</a:t>
            </a:r>
          </a:p>
        </p:txBody>
      </p:sp>
      <p:sp>
        <p:nvSpPr>
          <p:cNvPr id="17" name="object 17"/>
          <p:cNvSpPr/>
          <p:nvPr/>
        </p:nvSpPr>
        <p:spPr>
          <a:xfrm>
            <a:off x="4863591" y="3553967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14347" y="4636084"/>
            <a:ext cx="934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00AFEF"/>
                </a:solidFill>
                <a:latin typeface="Arial"/>
                <a:cs typeface="Arial"/>
              </a:rPr>
              <a:t>First</a:t>
            </a:r>
            <a:r>
              <a:rPr sz="2200" spc="-19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00AFEF"/>
                </a:solidFill>
                <a:latin typeface="Arial"/>
                <a:cs typeface="Arial"/>
              </a:rPr>
              <a:t>job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03298" y="5059171"/>
            <a:ext cx="71653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kern="0" baseline="11363" dirty="0">
                <a:solidFill>
                  <a:srgbClr val="C00000"/>
                </a:solidFill>
                <a:latin typeface="Arial"/>
                <a:cs typeface="Arial"/>
              </a:rPr>
              <a:t>𝐽</a:t>
            </a:r>
            <a:r>
              <a:rPr sz="1600" kern="0" dirty="0">
                <a:solidFill>
                  <a:srgbClr val="C00000"/>
                </a:solidFill>
                <a:latin typeface="Arial"/>
                <a:cs typeface="Arial"/>
              </a:rPr>
              <a:t>1,1</a:t>
            </a:r>
            <a:endParaRPr sz="1600" kern="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18538" y="3659504"/>
            <a:ext cx="70129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kern="0" baseline="11363" dirty="0">
                <a:solidFill>
                  <a:srgbClr val="C00000"/>
                </a:solidFill>
                <a:latin typeface="Arial"/>
                <a:cs typeface="Arial"/>
              </a:rPr>
              <a:t>𝐽</a:t>
            </a:r>
            <a:r>
              <a:rPr sz="1600" kern="0" dirty="0">
                <a:solidFill>
                  <a:srgbClr val="C00000"/>
                </a:solidFill>
                <a:latin typeface="Arial"/>
                <a:cs typeface="Arial"/>
              </a:rPr>
              <a:t>2,1</a:t>
            </a:r>
            <a:endParaRPr sz="1600" kern="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9547" y="3180714"/>
            <a:ext cx="9334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00AFEF"/>
                </a:solidFill>
                <a:latin typeface="Arial"/>
                <a:cs typeface="Arial"/>
              </a:rPr>
              <a:t>First</a:t>
            </a:r>
            <a:r>
              <a:rPr sz="2200" spc="-20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00AFEF"/>
                </a:solidFill>
                <a:latin typeface="Arial"/>
                <a:cs typeface="Arial"/>
              </a:rPr>
              <a:t>job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21879" y="3479672"/>
            <a:ext cx="278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10321" y="4894021"/>
            <a:ext cx="278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57727" y="4551491"/>
            <a:ext cx="1625600" cy="122020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5"/>
              </a:spcBef>
            </a:pPr>
            <a:r>
              <a:rPr sz="2200" kern="0" dirty="0">
                <a:solidFill>
                  <a:srgbClr val="00AFEF"/>
                </a:solidFill>
                <a:latin typeface="Arial"/>
                <a:cs typeface="Arial"/>
              </a:rPr>
              <a:t>Second job</a:t>
            </a:r>
            <a:endParaRPr sz="2200" kern="0" dirty="0">
              <a:latin typeface="Arial"/>
              <a:cs typeface="Arial"/>
            </a:endParaRPr>
          </a:p>
          <a:p>
            <a:pPr marL="763270">
              <a:lnSpc>
                <a:spcPct val="100000"/>
              </a:lnSpc>
              <a:spcBef>
                <a:spcPts val="690"/>
              </a:spcBef>
            </a:pPr>
            <a:r>
              <a:rPr sz="3300" kern="0" baseline="11363" dirty="0">
                <a:solidFill>
                  <a:srgbClr val="C00000"/>
                </a:solidFill>
                <a:latin typeface="Arial"/>
                <a:cs typeface="Arial"/>
              </a:rPr>
              <a:t>𝐽</a:t>
            </a:r>
            <a:r>
              <a:rPr sz="1600" kern="0" dirty="0">
                <a:solidFill>
                  <a:srgbClr val="C00000"/>
                </a:solidFill>
                <a:latin typeface="Arial"/>
                <a:cs typeface="Arial"/>
              </a:rPr>
              <a:t>1,2</a:t>
            </a:r>
            <a:endParaRPr sz="1600" kern="0" dirty="0">
              <a:latin typeface="Arial"/>
              <a:cs typeface="Arial"/>
            </a:endParaRPr>
          </a:p>
          <a:p>
            <a:pPr marL="34290" algn="ctr">
              <a:lnSpc>
                <a:spcPct val="100000"/>
              </a:lnSpc>
              <a:spcBef>
                <a:spcPts val="55"/>
              </a:spcBef>
            </a:pPr>
            <a:r>
              <a:rPr sz="2200" kern="0" dirty="0">
                <a:latin typeface="Arial"/>
                <a:cs typeface="Arial"/>
              </a:rPr>
              <a:t>10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852422" y="5359400"/>
            <a:ext cx="1670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38800" y="4543613"/>
            <a:ext cx="1981201" cy="117532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2200" kern="0" dirty="0">
                <a:solidFill>
                  <a:srgbClr val="00AFEF"/>
                </a:solidFill>
                <a:latin typeface="Arial"/>
                <a:cs typeface="Arial"/>
              </a:rPr>
              <a:t>Third job</a:t>
            </a:r>
            <a:endParaRPr sz="2200" kern="0" dirty="0">
              <a:latin typeface="Arial"/>
              <a:cs typeface="Arial"/>
            </a:endParaRPr>
          </a:p>
          <a:p>
            <a:pPr marL="635000">
              <a:lnSpc>
                <a:spcPts val="2540"/>
              </a:lnSpc>
              <a:spcBef>
                <a:spcPts val="725"/>
              </a:spcBef>
            </a:pPr>
            <a:r>
              <a:rPr lang="en-US" sz="3300" kern="0" baseline="11363" dirty="0" smtClean="0">
                <a:solidFill>
                  <a:srgbClr val="C00000"/>
                </a:solidFill>
                <a:latin typeface="Arial"/>
                <a:cs typeface="Arial"/>
              </a:rPr>
              <a:t>     </a:t>
            </a:r>
            <a:r>
              <a:rPr sz="3300" kern="0" baseline="11363" dirty="0" smtClean="0">
                <a:solidFill>
                  <a:srgbClr val="C00000"/>
                </a:solidFill>
                <a:latin typeface="Arial"/>
                <a:cs typeface="Arial"/>
              </a:rPr>
              <a:t>𝐽</a:t>
            </a:r>
            <a:r>
              <a:rPr sz="1600" kern="0" dirty="0">
                <a:solidFill>
                  <a:srgbClr val="C00000"/>
                </a:solidFill>
                <a:latin typeface="Arial"/>
                <a:cs typeface="Arial"/>
              </a:rPr>
              <a:t>1,3</a:t>
            </a:r>
            <a:endParaRPr sz="1600" kern="0" dirty="0">
              <a:latin typeface="Arial"/>
              <a:cs typeface="Arial"/>
            </a:endParaRPr>
          </a:p>
          <a:p>
            <a:pPr marL="92710" algn="ctr">
              <a:lnSpc>
                <a:spcPts val="2540"/>
              </a:lnSpc>
            </a:pPr>
            <a:r>
              <a:rPr sz="2200" kern="0" dirty="0" smtClean="0">
                <a:latin typeface="Arial"/>
                <a:cs typeface="Arial"/>
              </a:rPr>
              <a:t>20</a:t>
            </a:r>
            <a:endParaRPr sz="2200" kern="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58288" y="3084982"/>
            <a:ext cx="1556512" cy="129715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200" kern="0" dirty="0">
                <a:solidFill>
                  <a:srgbClr val="00AFEF"/>
                </a:solidFill>
                <a:latin typeface="Arial"/>
                <a:cs typeface="Arial"/>
              </a:rPr>
              <a:t>Second job</a:t>
            </a:r>
            <a:endParaRPr sz="2200" kern="0" dirty="0">
              <a:latin typeface="Arial"/>
              <a:cs typeface="Arial"/>
            </a:endParaRPr>
          </a:p>
          <a:p>
            <a:pPr marL="232410">
              <a:lnSpc>
                <a:spcPct val="100000"/>
              </a:lnSpc>
              <a:spcBef>
                <a:spcPts val="994"/>
              </a:spcBef>
            </a:pPr>
            <a:r>
              <a:rPr sz="3300" kern="0" baseline="11363" dirty="0">
                <a:solidFill>
                  <a:srgbClr val="C00000"/>
                </a:solidFill>
                <a:latin typeface="Arial"/>
                <a:cs typeface="Arial"/>
              </a:rPr>
              <a:t>𝐽</a:t>
            </a:r>
            <a:r>
              <a:rPr sz="1600" kern="0" dirty="0">
                <a:solidFill>
                  <a:srgbClr val="C00000"/>
                </a:solidFill>
                <a:latin typeface="Arial"/>
                <a:cs typeface="Arial"/>
              </a:rPr>
              <a:t>2,2</a:t>
            </a:r>
            <a:endParaRPr sz="1600" kern="0" dirty="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130"/>
              </a:spcBef>
            </a:pPr>
            <a:r>
              <a:rPr sz="2200" kern="0" dirty="0">
                <a:latin typeface="Arial"/>
                <a:cs typeface="Arial"/>
              </a:rPr>
              <a:t>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852422" y="4032326"/>
            <a:ext cx="1670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0" dirty="0"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22089" y="3049930"/>
            <a:ext cx="1522476" cy="1324722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90"/>
              </a:spcBef>
            </a:pPr>
            <a:r>
              <a:rPr sz="2200" kern="0" dirty="0">
                <a:solidFill>
                  <a:srgbClr val="00AFEF"/>
                </a:solidFill>
                <a:latin typeface="Arial"/>
                <a:cs typeface="Arial"/>
              </a:rPr>
              <a:t>Third job</a:t>
            </a:r>
            <a:endParaRPr sz="2200" kern="0" dirty="0">
              <a:latin typeface="Arial"/>
              <a:cs typeface="Arial"/>
            </a:endParaRPr>
          </a:p>
          <a:p>
            <a:pPr marL="492125">
              <a:lnSpc>
                <a:spcPts val="2620"/>
              </a:lnSpc>
              <a:spcBef>
                <a:spcPts val="1195"/>
              </a:spcBef>
            </a:pPr>
            <a:r>
              <a:rPr sz="3300" kern="0" baseline="11363" dirty="0">
                <a:solidFill>
                  <a:srgbClr val="C00000"/>
                </a:solidFill>
                <a:latin typeface="Arial"/>
                <a:cs typeface="Arial"/>
              </a:rPr>
              <a:t>𝐽</a:t>
            </a:r>
            <a:r>
              <a:rPr sz="1600" kern="0" dirty="0">
                <a:solidFill>
                  <a:srgbClr val="C00000"/>
                </a:solidFill>
                <a:latin typeface="Arial"/>
                <a:cs typeface="Arial"/>
              </a:rPr>
              <a:t>2,3</a:t>
            </a:r>
            <a:endParaRPr sz="1600" kern="0" dirty="0">
              <a:latin typeface="Arial"/>
              <a:cs typeface="Arial"/>
            </a:endParaRPr>
          </a:p>
          <a:p>
            <a:pPr marR="118745" algn="ctr">
              <a:lnSpc>
                <a:spcPts val="2620"/>
              </a:lnSpc>
            </a:pPr>
            <a:r>
              <a:rPr sz="2200" kern="0" dirty="0">
                <a:latin typeface="Arial"/>
                <a:cs typeface="Arial"/>
              </a:rPr>
              <a:t>13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173470" y="3017418"/>
            <a:ext cx="1446530" cy="1349087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200" kern="0" dirty="0">
                <a:solidFill>
                  <a:srgbClr val="00AFEF"/>
                </a:solidFill>
                <a:latin typeface="Arial"/>
                <a:cs typeface="Arial"/>
              </a:rPr>
              <a:t>Fourth job</a:t>
            </a:r>
            <a:endParaRPr sz="2200" kern="0" dirty="0">
              <a:latin typeface="Arial"/>
              <a:cs typeface="Arial"/>
            </a:endParaRPr>
          </a:p>
          <a:p>
            <a:pPr marL="533400">
              <a:lnSpc>
                <a:spcPts val="2565"/>
              </a:lnSpc>
              <a:spcBef>
                <a:spcPts val="1280"/>
              </a:spcBef>
            </a:pPr>
            <a:r>
              <a:rPr sz="3300" kern="0" baseline="11363" dirty="0">
                <a:solidFill>
                  <a:srgbClr val="C00000"/>
                </a:solidFill>
                <a:latin typeface="Arial"/>
                <a:cs typeface="Arial"/>
              </a:rPr>
              <a:t>𝐽</a:t>
            </a:r>
            <a:r>
              <a:rPr sz="1600" kern="0" dirty="0">
                <a:solidFill>
                  <a:srgbClr val="C00000"/>
                </a:solidFill>
                <a:latin typeface="Arial"/>
                <a:cs typeface="Arial"/>
              </a:rPr>
              <a:t>2,4</a:t>
            </a:r>
            <a:endParaRPr sz="1600" kern="0" dirty="0">
              <a:latin typeface="Arial"/>
              <a:cs typeface="Arial"/>
            </a:endParaRPr>
          </a:p>
          <a:p>
            <a:pPr marL="265430">
              <a:lnSpc>
                <a:spcPts val="2565"/>
              </a:lnSpc>
            </a:pPr>
            <a:r>
              <a:rPr sz="2200" kern="0" dirty="0">
                <a:latin typeface="Arial"/>
                <a:cs typeface="Arial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6239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Workload characterization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609600" y="1143000"/>
            <a:ext cx="7392823" cy="4087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645" indent="-194945">
              <a:lnSpc>
                <a:spcPct val="150000"/>
              </a:lnSpc>
              <a:spcBef>
                <a:spcPts val="95"/>
              </a:spcBef>
              <a:buClr>
                <a:srgbClr val="00AFEF"/>
              </a:buClr>
              <a:buSzPct val="89285"/>
              <a:buChar char="•"/>
              <a:tabLst>
                <a:tab pos="208279" algn="l"/>
              </a:tabLst>
            </a:pPr>
            <a:r>
              <a:rPr sz="2800" kern="0" dirty="0">
                <a:latin typeface="Arial"/>
                <a:cs typeface="Arial"/>
              </a:rPr>
              <a:t>Activation pattern of the </a:t>
            </a:r>
            <a:r>
              <a:rPr sz="2800" b="1" kern="0" dirty="0">
                <a:latin typeface="Trebuchet MS"/>
                <a:cs typeface="Trebuchet MS"/>
              </a:rPr>
              <a:t>tasks</a:t>
            </a:r>
            <a:endParaRPr sz="2800" kern="0" dirty="0">
              <a:latin typeface="Trebuchet MS"/>
              <a:cs typeface="Trebuchet MS"/>
            </a:endParaRPr>
          </a:p>
          <a:p>
            <a:pPr marL="588645" lvl="1" indent="-190500">
              <a:lnSpc>
                <a:spcPct val="150000"/>
              </a:lnSpc>
              <a:spcBef>
                <a:spcPts val="110"/>
              </a:spcBef>
              <a:buClr>
                <a:srgbClr val="00AFEF"/>
              </a:buClr>
              <a:buSzPct val="68750"/>
              <a:buFont typeface="Arial"/>
              <a:buChar char="•"/>
              <a:tabLst>
                <a:tab pos="589280" algn="l"/>
              </a:tabLst>
            </a:pPr>
            <a:r>
              <a:rPr sz="2400" b="1" kern="0" dirty="0">
                <a:solidFill>
                  <a:srgbClr val="006FC0"/>
                </a:solidFill>
                <a:latin typeface="Trebuchet MS"/>
                <a:cs typeface="Trebuchet MS"/>
              </a:rPr>
              <a:t>Periodic</a:t>
            </a:r>
            <a:endParaRPr sz="2400" kern="0" dirty="0">
              <a:latin typeface="Trebuchet MS"/>
              <a:cs typeface="Trebuchet MS"/>
            </a:endParaRPr>
          </a:p>
          <a:p>
            <a:pPr marL="969644" lvl="2" indent="-190500">
              <a:lnSpc>
                <a:spcPct val="150000"/>
              </a:lnSpc>
              <a:buFont typeface="Arial"/>
              <a:buChar char="•"/>
              <a:tabLst>
                <a:tab pos="970280" algn="l"/>
              </a:tabLst>
            </a:pPr>
            <a:r>
              <a:rPr sz="2000" b="1" kern="0" dirty="0">
                <a:solidFill>
                  <a:srgbClr val="00AFEF"/>
                </a:solidFill>
                <a:latin typeface="Trebuchet MS"/>
                <a:cs typeface="Trebuchet MS"/>
              </a:rPr>
              <a:t>Single rate </a:t>
            </a:r>
            <a:r>
              <a:rPr sz="2000" kern="0" dirty="0">
                <a:latin typeface="Arial"/>
                <a:cs typeface="Arial"/>
              </a:rPr>
              <a:t>(all tasks have the same period)</a:t>
            </a:r>
          </a:p>
          <a:p>
            <a:pPr marL="969644" lvl="2" indent="-190500">
              <a:lnSpc>
                <a:spcPct val="150000"/>
              </a:lnSpc>
              <a:buFont typeface="Arial"/>
              <a:buChar char="•"/>
              <a:tabLst>
                <a:tab pos="970280" algn="l"/>
              </a:tabLst>
            </a:pPr>
            <a:r>
              <a:rPr sz="2000" b="1" kern="0" dirty="0">
                <a:solidFill>
                  <a:srgbClr val="00AFEF"/>
                </a:solidFill>
                <a:latin typeface="Trebuchet MS"/>
                <a:cs typeface="Trebuchet MS"/>
              </a:rPr>
              <a:t>Multi rate </a:t>
            </a:r>
            <a:r>
              <a:rPr sz="2000" kern="0" dirty="0">
                <a:latin typeface="Arial"/>
                <a:cs typeface="Arial"/>
              </a:rPr>
              <a:t>(tasks have different periods)</a:t>
            </a:r>
          </a:p>
          <a:p>
            <a:pPr lvl="2">
              <a:lnSpc>
                <a:spcPct val="150000"/>
              </a:lnSpc>
              <a:spcBef>
                <a:spcPts val="15"/>
              </a:spcBef>
              <a:buClr>
                <a:srgbClr val="00AFEF"/>
              </a:buClr>
              <a:buFont typeface="Arial"/>
              <a:buChar char="•"/>
            </a:pPr>
            <a:endParaRPr sz="2000" kern="0" dirty="0">
              <a:latin typeface="Times New Roman"/>
              <a:cs typeface="Times New Roman"/>
            </a:endParaRPr>
          </a:p>
          <a:p>
            <a:pPr marL="588645" lvl="1" indent="-190500">
              <a:lnSpc>
                <a:spcPct val="150000"/>
              </a:lnSpc>
              <a:buClr>
                <a:srgbClr val="00AFEF"/>
              </a:buClr>
              <a:buSzPct val="68750"/>
              <a:buFont typeface="Arial"/>
              <a:buChar char="•"/>
              <a:tabLst>
                <a:tab pos="589280" algn="l"/>
              </a:tabLst>
            </a:pPr>
            <a:r>
              <a:rPr sz="2400" b="1" kern="0" dirty="0">
                <a:solidFill>
                  <a:srgbClr val="006FC0"/>
                </a:solidFill>
                <a:latin typeface="Trebuchet MS"/>
                <a:cs typeface="Trebuchet MS"/>
              </a:rPr>
              <a:t>Aperiodic</a:t>
            </a:r>
            <a:endParaRPr sz="2400" kern="0" dirty="0">
              <a:latin typeface="Trebuchet MS"/>
              <a:cs typeface="Trebuchet MS"/>
            </a:endParaRPr>
          </a:p>
          <a:p>
            <a:pPr marL="969644" lvl="2" indent="-190500">
              <a:lnSpc>
                <a:spcPct val="150000"/>
              </a:lnSpc>
              <a:buClr>
                <a:srgbClr val="00AFEF"/>
              </a:buClr>
              <a:buChar char="•"/>
              <a:tabLst>
                <a:tab pos="970280" algn="l"/>
              </a:tabLst>
            </a:pPr>
            <a:r>
              <a:rPr sz="2000" kern="0" dirty="0">
                <a:latin typeface="Arial"/>
                <a:cs typeface="Arial"/>
              </a:rPr>
              <a:t>Bounded arrival time (</a:t>
            </a:r>
            <a:r>
              <a:rPr sz="2000" b="1" kern="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rebuchet MS"/>
                <a:cs typeface="Trebuchet MS"/>
              </a:rPr>
              <a:t>sporadic</a:t>
            </a:r>
            <a:r>
              <a:rPr sz="2000" kern="0" dirty="0">
                <a:latin typeface="Arial"/>
                <a:cs typeface="Arial"/>
              </a:rPr>
              <a:t>)</a:t>
            </a:r>
          </a:p>
          <a:p>
            <a:pPr marL="969644" lvl="2" indent="-190500">
              <a:lnSpc>
                <a:spcPct val="150000"/>
              </a:lnSpc>
              <a:buClr>
                <a:srgbClr val="00AFEF"/>
              </a:buClr>
              <a:buChar char="•"/>
              <a:tabLst>
                <a:tab pos="970280" algn="l"/>
              </a:tabLst>
            </a:pPr>
            <a:r>
              <a:rPr sz="2000" kern="0" dirty="0">
                <a:latin typeface="Arial"/>
                <a:cs typeface="Arial"/>
              </a:rPr>
              <a:t>Unbounded arrival time (</a:t>
            </a:r>
            <a:r>
              <a:rPr sz="2000" b="1" kern="0" dirty="0">
                <a:solidFill>
                  <a:srgbClr val="00AFEF"/>
                </a:solidFill>
                <a:latin typeface="Trebuchet MS"/>
                <a:cs typeface="Trebuchet MS"/>
              </a:rPr>
              <a:t>event-based activation</a:t>
            </a:r>
            <a:r>
              <a:rPr sz="2000" kern="0" dirty="0">
                <a:latin typeface="Arial"/>
                <a:cs typeface="Arial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977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Taxonomy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905052" y="813012"/>
            <a:ext cx="7934148" cy="2592375"/>
          </a:xfrm>
          <a:prstGeom prst="rect">
            <a:avLst/>
          </a:prstGeom>
        </p:spPr>
        <p:txBody>
          <a:bodyPr vert="horz" wrap="square" lIns="0" tIns="2178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4"/>
              </a:spcBef>
            </a:pPr>
            <a:r>
              <a:rPr sz="2400" b="1" kern="0" dirty="0">
                <a:solidFill>
                  <a:srgbClr val="00AFEF"/>
                </a:solidFill>
                <a:latin typeface="Georgia"/>
                <a:cs typeface="Georgia"/>
              </a:rPr>
              <a:t>Periodic</a:t>
            </a:r>
            <a:endParaRPr sz="2400" kern="0" dirty="0">
              <a:latin typeface="Georgia"/>
              <a:cs typeface="Georgia"/>
            </a:endParaRPr>
          </a:p>
          <a:p>
            <a:pPr marL="218440" marR="5080" indent="-194945">
              <a:lnSpc>
                <a:spcPts val="3030"/>
              </a:lnSpc>
              <a:spcBef>
                <a:spcPts val="2255"/>
              </a:spcBef>
              <a:buClr>
                <a:srgbClr val="00AFEF"/>
              </a:buClr>
              <a:buSzPct val="89285"/>
              <a:buChar char="•"/>
              <a:tabLst>
                <a:tab pos="219075" algn="l"/>
              </a:tabLst>
            </a:pPr>
            <a:r>
              <a:rPr sz="2800" kern="0" dirty="0">
                <a:latin typeface="Arial"/>
                <a:cs typeface="Arial"/>
              </a:rPr>
              <a:t>Each task (or group of tasks) executes repeatedly </a:t>
            </a:r>
            <a:r>
              <a:rPr sz="2800" kern="0" dirty="0" smtClean="0">
                <a:latin typeface="Arial"/>
                <a:cs typeface="Arial"/>
              </a:rPr>
              <a:t>with </a:t>
            </a:r>
            <a:r>
              <a:rPr sz="2800" kern="0" dirty="0">
                <a:latin typeface="Arial"/>
                <a:cs typeface="Arial"/>
              </a:rPr>
              <a:t>a particular period</a:t>
            </a:r>
          </a:p>
          <a:p>
            <a:pPr marL="218440" indent="-194945">
              <a:lnSpc>
                <a:spcPct val="100000"/>
              </a:lnSpc>
              <a:spcBef>
                <a:spcPts val="290"/>
              </a:spcBef>
              <a:buClr>
                <a:srgbClr val="00AFEF"/>
              </a:buClr>
              <a:buSzPct val="89285"/>
              <a:buChar char="•"/>
              <a:tabLst>
                <a:tab pos="219075" algn="l"/>
              </a:tabLst>
            </a:pPr>
            <a:r>
              <a:rPr sz="2800" kern="0" dirty="0">
                <a:latin typeface="Arial"/>
                <a:cs typeface="Arial"/>
              </a:rPr>
              <a:t>It allows static analysis techniques to be used</a:t>
            </a:r>
          </a:p>
          <a:p>
            <a:pPr marL="218440" indent="-194945">
              <a:lnSpc>
                <a:spcPct val="100000"/>
              </a:lnSpc>
              <a:spcBef>
                <a:spcPts val="335"/>
              </a:spcBef>
              <a:buClr>
                <a:srgbClr val="00AFEF"/>
              </a:buClr>
              <a:buSzPct val="89285"/>
              <a:buChar char="•"/>
              <a:tabLst>
                <a:tab pos="219075" algn="l"/>
              </a:tabLst>
            </a:pPr>
            <a:r>
              <a:rPr sz="2800" kern="0" dirty="0">
                <a:latin typeface="Arial"/>
                <a:cs typeface="Arial"/>
              </a:rPr>
              <a:t>It is widely used in real systems</a:t>
            </a:r>
          </a:p>
        </p:txBody>
      </p:sp>
      <p:sp>
        <p:nvSpPr>
          <p:cNvPr id="7" name="object 7"/>
          <p:cNvSpPr/>
          <p:nvPr/>
        </p:nvSpPr>
        <p:spPr>
          <a:xfrm>
            <a:off x="1992376" y="4267200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516" y="4690871"/>
            <a:ext cx="6435725" cy="76200"/>
          </a:xfrm>
          <a:custGeom>
            <a:avLst/>
            <a:gdLst/>
            <a:ahLst/>
            <a:cxnLst/>
            <a:rect l="l" t="t" r="r" b="b"/>
            <a:pathLst>
              <a:path w="6435725" h="76200">
                <a:moveTo>
                  <a:pt x="6359270" y="0"/>
                </a:moveTo>
                <a:lnTo>
                  <a:pt x="6359270" y="76200"/>
                </a:lnTo>
                <a:lnTo>
                  <a:pt x="6422770" y="44450"/>
                </a:lnTo>
                <a:lnTo>
                  <a:pt x="6372098" y="44450"/>
                </a:lnTo>
                <a:lnTo>
                  <a:pt x="6372098" y="31750"/>
                </a:lnTo>
                <a:lnTo>
                  <a:pt x="6422770" y="31750"/>
                </a:lnTo>
                <a:lnTo>
                  <a:pt x="6359270" y="0"/>
                </a:lnTo>
                <a:close/>
              </a:path>
              <a:path w="6435725" h="76200">
                <a:moveTo>
                  <a:pt x="635927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359270" y="44450"/>
                </a:lnTo>
                <a:lnTo>
                  <a:pt x="6359270" y="31750"/>
                </a:lnTo>
                <a:close/>
              </a:path>
              <a:path w="6435725" h="76200">
                <a:moveTo>
                  <a:pt x="6422770" y="31750"/>
                </a:moveTo>
                <a:lnTo>
                  <a:pt x="6372098" y="31750"/>
                </a:lnTo>
                <a:lnTo>
                  <a:pt x="6372098" y="44450"/>
                </a:lnTo>
                <a:lnTo>
                  <a:pt x="6422770" y="44450"/>
                </a:lnTo>
                <a:lnTo>
                  <a:pt x="6435470" y="38100"/>
                </a:lnTo>
                <a:lnTo>
                  <a:pt x="642277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88359" y="4267200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40576" y="4267200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2000" y="4482210"/>
            <a:ext cx="94950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Arial"/>
                <a:cs typeface="Arial"/>
              </a:rPr>
              <a:t>Task 2</a:t>
            </a:r>
          </a:p>
        </p:txBody>
      </p:sp>
      <p:sp>
        <p:nvSpPr>
          <p:cNvPr id="12" name="object 12"/>
          <p:cNvSpPr/>
          <p:nvPr/>
        </p:nvSpPr>
        <p:spPr>
          <a:xfrm>
            <a:off x="1992376" y="5114544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299"/>
                </a:moveTo>
                <a:lnTo>
                  <a:pt x="57150" y="114299"/>
                </a:lnTo>
                <a:lnTo>
                  <a:pt x="57150" y="462279"/>
                </a:lnTo>
                <a:lnTo>
                  <a:pt x="69850" y="462279"/>
                </a:lnTo>
                <a:lnTo>
                  <a:pt x="69850" y="114299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6999"/>
                </a:lnTo>
                <a:lnTo>
                  <a:pt x="57150" y="126999"/>
                </a:lnTo>
                <a:lnTo>
                  <a:pt x="57150" y="114299"/>
                </a:lnTo>
                <a:lnTo>
                  <a:pt x="120650" y="114299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299"/>
                </a:moveTo>
                <a:lnTo>
                  <a:pt x="69850" y="114299"/>
                </a:lnTo>
                <a:lnTo>
                  <a:pt x="69850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2516" y="5538215"/>
            <a:ext cx="6435725" cy="76200"/>
          </a:xfrm>
          <a:custGeom>
            <a:avLst/>
            <a:gdLst/>
            <a:ahLst/>
            <a:cxnLst/>
            <a:rect l="l" t="t" r="r" b="b"/>
            <a:pathLst>
              <a:path w="6435725" h="76200">
                <a:moveTo>
                  <a:pt x="6359270" y="0"/>
                </a:moveTo>
                <a:lnTo>
                  <a:pt x="6359270" y="76200"/>
                </a:lnTo>
                <a:lnTo>
                  <a:pt x="6422770" y="44450"/>
                </a:lnTo>
                <a:lnTo>
                  <a:pt x="6372098" y="44450"/>
                </a:lnTo>
                <a:lnTo>
                  <a:pt x="6372098" y="31750"/>
                </a:lnTo>
                <a:lnTo>
                  <a:pt x="6422770" y="31750"/>
                </a:lnTo>
                <a:lnTo>
                  <a:pt x="6359270" y="0"/>
                </a:lnTo>
                <a:close/>
              </a:path>
              <a:path w="6435725" h="76200">
                <a:moveTo>
                  <a:pt x="635927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359270" y="44450"/>
                </a:lnTo>
                <a:lnTo>
                  <a:pt x="6359270" y="31750"/>
                </a:lnTo>
                <a:close/>
              </a:path>
              <a:path w="6435725" h="76200">
                <a:moveTo>
                  <a:pt x="6422770" y="31750"/>
                </a:moveTo>
                <a:lnTo>
                  <a:pt x="6372098" y="31750"/>
                </a:lnTo>
                <a:lnTo>
                  <a:pt x="6372098" y="44450"/>
                </a:lnTo>
                <a:lnTo>
                  <a:pt x="6422770" y="44450"/>
                </a:lnTo>
                <a:lnTo>
                  <a:pt x="6435470" y="38100"/>
                </a:lnTo>
                <a:lnTo>
                  <a:pt x="642277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71340" y="5114544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299"/>
                </a:moveTo>
                <a:lnTo>
                  <a:pt x="57150" y="114299"/>
                </a:lnTo>
                <a:lnTo>
                  <a:pt x="57150" y="462279"/>
                </a:lnTo>
                <a:lnTo>
                  <a:pt x="69850" y="462279"/>
                </a:lnTo>
                <a:lnTo>
                  <a:pt x="69850" y="114299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6999"/>
                </a:lnTo>
                <a:lnTo>
                  <a:pt x="57150" y="126999"/>
                </a:lnTo>
                <a:lnTo>
                  <a:pt x="57150" y="114299"/>
                </a:lnTo>
                <a:lnTo>
                  <a:pt x="120650" y="114299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299"/>
                </a:moveTo>
                <a:lnTo>
                  <a:pt x="69850" y="114299"/>
                </a:lnTo>
                <a:lnTo>
                  <a:pt x="69850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0576" y="5114544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299"/>
                </a:moveTo>
                <a:lnTo>
                  <a:pt x="57150" y="114299"/>
                </a:lnTo>
                <a:lnTo>
                  <a:pt x="57150" y="462279"/>
                </a:lnTo>
                <a:lnTo>
                  <a:pt x="69850" y="462279"/>
                </a:lnTo>
                <a:lnTo>
                  <a:pt x="69850" y="114299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6999"/>
                </a:lnTo>
                <a:lnTo>
                  <a:pt x="57150" y="126999"/>
                </a:lnTo>
                <a:lnTo>
                  <a:pt x="57150" y="114299"/>
                </a:lnTo>
                <a:lnTo>
                  <a:pt x="120650" y="114299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299"/>
                </a:moveTo>
                <a:lnTo>
                  <a:pt x="69850" y="114299"/>
                </a:lnTo>
                <a:lnTo>
                  <a:pt x="69850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62000" y="5329224"/>
            <a:ext cx="94950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kern="0" dirty="0">
                <a:latin typeface="Arial"/>
                <a:cs typeface="Arial"/>
              </a:rPr>
              <a:t>Task 1</a:t>
            </a:r>
          </a:p>
        </p:txBody>
      </p:sp>
      <p:sp>
        <p:nvSpPr>
          <p:cNvPr id="17" name="object 17"/>
          <p:cNvSpPr/>
          <p:nvPr/>
        </p:nvSpPr>
        <p:spPr>
          <a:xfrm>
            <a:off x="4976367" y="4267200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13712" y="4015866"/>
            <a:ext cx="145808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kern="0" dirty="0">
                <a:solidFill>
                  <a:srgbClr val="006FC0"/>
                </a:solidFill>
                <a:latin typeface="Arial"/>
                <a:cs typeface="Arial"/>
              </a:rPr>
              <a:t>Release time</a:t>
            </a:r>
            <a:endParaRPr sz="1600" kern="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34383" y="5571540"/>
            <a:ext cx="309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15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72182" y="5560872"/>
            <a:ext cx="1670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8341" y="5553252"/>
            <a:ext cx="308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30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83485" y="4680584"/>
            <a:ext cx="1670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44926" y="4709540"/>
            <a:ext cx="309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10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94326" y="4725161"/>
            <a:ext cx="308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20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95364" y="4697348"/>
            <a:ext cx="308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30</a:t>
            </a:r>
            <a:endParaRPr sz="2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355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Taxonomy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92376" y="4659580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516" y="5083251"/>
            <a:ext cx="6435725" cy="76200"/>
          </a:xfrm>
          <a:custGeom>
            <a:avLst/>
            <a:gdLst/>
            <a:ahLst/>
            <a:cxnLst/>
            <a:rect l="l" t="t" r="r" b="b"/>
            <a:pathLst>
              <a:path w="6435725" h="76200">
                <a:moveTo>
                  <a:pt x="6359270" y="0"/>
                </a:moveTo>
                <a:lnTo>
                  <a:pt x="6359270" y="76200"/>
                </a:lnTo>
                <a:lnTo>
                  <a:pt x="6422770" y="44450"/>
                </a:lnTo>
                <a:lnTo>
                  <a:pt x="6372098" y="44450"/>
                </a:lnTo>
                <a:lnTo>
                  <a:pt x="6372098" y="31750"/>
                </a:lnTo>
                <a:lnTo>
                  <a:pt x="6422770" y="31750"/>
                </a:lnTo>
                <a:lnTo>
                  <a:pt x="6359270" y="0"/>
                </a:lnTo>
                <a:close/>
              </a:path>
              <a:path w="6435725" h="76200">
                <a:moveTo>
                  <a:pt x="635927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359270" y="44450"/>
                </a:lnTo>
                <a:lnTo>
                  <a:pt x="6359270" y="31750"/>
                </a:lnTo>
                <a:close/>
              </a:path>
              <a:path w="6435725" h="76200">
                <a:moveTo>
                  <a:pt x="6422770" y="31750"/>
                </a:moveTo>
                <a:lnTo>
                  <a:pt x="6372098" y="31750"/>
                </a:lnTo>
                <a:lnTo>
                  <a:pt x="6372098" y="44450"/>
                </a:lnTo>
                <a:lnTo>
                  <a:pt x="6422770" y="44450"/>
                </a:lnTo>
                <a:lnTo>
                  <a:pt x="6435470" y="38100"/>
                </a:lnTo>
                <a:lnTo>
                  <a:pt x="642277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88359" y="4659580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40576" y="4659580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2000" y="4874590"/>
            <a:ext cx="94950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Arial"/>
                <a:cs typeface="Arial"/>
              </a:rPr>
              <a:t>Task 2</a:t>
            </a:r>
          </a:p>
        </p:txBody>
      </p:sp>
      <p:sp>
        <p:nvSpPr>
          <p:cNvPr id="12" name="object 12"/>
          <p:cNvSpPr/>
          <p:nvPr/>
        </p:nvSpPr>
        <p:spPr>
          <a:xfrm>
            <a:off x="1992376" y="5506924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299"/>
                </a:moveTo>
                <a:lnTo>
                  <a:pt x="57150" y="114299"/>
                </a:lnTo>
                <a:lnTo>
                  <a:pt x="57150" y="462279"/>
                </a:lnTo>
                <a:lnTo>
                  <a:pt x="69850" y="462279"/>
                </a:lnTo>
                <a:lnTo>
                  <a:pt x="69850" y="114299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6999"/>
                </a:lnTo>
                <a:lnTo>
                  <a:pt x="57150" y="126999"/>
                </a:lnTo>
                <a:lnTo>
                  <a:pt x="57150" y="114299"/>
                </a:lnTo>
                <a:lnTo>
                  <a:pt x="120650" y="114299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299"/>
                </a:moveTo>
                <a:lnTo>
                  <a:pt x="69850" y="114299"/>
                </a:lnTo>
                <a:lnTo>
                  <a:pt x="69850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2516" y="5930595"/>
            <a:ext cx="6435725" cy="76200"/>
          </a:xfrm>
          <a:custGeom>
            <a:avLst/>
            <a:gdLst/>
            <a:ahLst/>
            <a:cxnLst/>
            <a:rect l="l" t="t" r="r" b="b"/>
            <a:pathLst>
              <a:path w="6435725" h="76200">
                <a:moveTo>
                  <a:pt x="6359270" y="0"/>
                </a:moveTo>
                <a:lnTo>
                  <a:pt x="6359270" y="76200"/>
                </a:lnTo>
                <a:lnTo>
                  <a:pt x="6422770" y="44450"/>
                </a:lnTo>
                <a:lnTo>
                  <a:pt x="6372098" y="44450"/>
                </a:lnTo>
                <a:lnTo>
                  <a:pt x="6372098" y="31750"/>
                </a:lnTo>
                <a:lnTo>
                  <a:pt x="6422770" y="31750"/>
                </a:lnTo>
                <a:lnTo>
                  <a:pt x="6359270" y="0"/>
                </a:lnTo>
                <a:close/>
              </a:path>
              <a:path w="6435725" h="76200">
                <a:moveTo>
                  <a:pt x="635927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359270" y="44450"/>
                </a:lnTo>
                <a:lnTo>
                  <a:pt x="6359270" y="31750"/>
                </a:lnTo>
                <a:close/>
              </a:path>
              <a:path w="6435725" h="76200">
                <a:moveTo>
                  <a:pt x="6422770" y="31750"/>
                </a:moveTo>
                <a:lnTo>
                  <a:pt x="6372098" y="31750"/>
                </a:lnTo>
                <a:lnTo>
                  <a:pt x="6372098" y="44450"/>
                </a:lnTo>
                <a:lnTo>
                  <a:pt x="6422770" y="44450"/>
                </a:lnTo>
                <a:lnTo>
                  <a:pt x="6435470" y="38100"/>
                </a:lnTo>
                <a:lnTo>
                  <a:pt x="642277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71340" y="5506924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299"/>
                </a:moveTo>
                <a:lnTo>
                  <a:pt x="57150" y="114299"/>
                </a:lnTo>
                <a:lnTo>
                  <a:pt x="57150" y="462279"/>
                </a:lnTo>
                <a:lnTo>
                  <a:pt x="69850" y="462279"/>
                </a:lnTo>
                <a:lnTo>
                  <a:pt x="69850" y="114299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6999"/>
                </a:lnTo>
                <a:lnTo>
                  <a:pt x="57150" y="126999"/>
                </a:lnTo>
                <a:lnTo>
                  <a:pt x="57150" y="114299"/>
                </a:lnTo>
                <a:lnTo>
                  <a:pt x="120650" y="114299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299"/>
                </a:moveTo>
                <a:lnTo>
                  <a:pt x="69850" y="114299"/>
                </a:lnTo>
                <a:lnTo>
                  <a:pt x="69850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0576" y="5506924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299"/>
                </a:moveTo>
                <a:lnTo>
                  <a:pt x="57150" y="114299"/>
                </a:lnTo>
                <a:lnTo>
                  <a:pt x="57150" y="462279"/>
                </a:lnTo>
                <a:lnTo>
                  <a:pt x="69850" y="462279"/>
                </a:lnTo>
                <a:lnTo>
                  <a:pt x="69850" y="114299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6999"/>
                </a:lnTo>
                <a:lnTo>
                  <a:pt x="57150" y="126999"/>
                </a:lnTo>
                <a:lnTo>
                  <a:pt x="57150" y="114299"/>
                </a:lnTo>
                <a:lnTo>
                  <a:pt x="120650" y="114299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299"/>
                </a:moveTo>
                <a:lnTo>
                  <a:pt x="69850" y="114299"/>
                </a:lnTo>
                <a:lnTo>
                  <a:pt x="69850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62000" y="5721604"/>
            <a:ext cx="94950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kern="0" dirty="0">
                <a:latin typeface="Arial"/>
                <a:cs typeface="Arial"/>
              </a:rPr>
              <a:t>Task 1</a:t>
            </a:r>
          </a:p>
        </p:txBody>
      </p:sp>
      <p:sp>
        <p:nvSpPr>
          <p:cNvPr id="17" name="object 17"/>
          <p:cNvSpPr/>
          <p:nvPr/>
        </p:nvSpPr>
        <p:spPr>
          <a:xfrm>
            <a:off x="4976367" y="4659580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13712" y="4408246"/>
            <a:ext cx="145808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kern="0" dirty="0">
                <a:solidFill>
                  <a:srgbClr val="006FC0"/>
                </a:solidFill>
                <a:latin typeface="Arial"/>
                <a:cs typeface="Arial"/>
              </a:rPr>
              <a:t>Release time</a:t>
            </a:r>
            <a:endParaRPr sz="1600" kern="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34383" y="5963920"/>
            <a:ext cx="309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15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72182" y="5953252"/>
            <a:ext cx="1670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8341" y="5945632"/>
            <a:ext cx="308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30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83485" y="5072964"/>
            <a:ext cx="1670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44926" y="5101920"/>
            <a:ext cx="309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10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94326" y="5117541"/>
            <a:ext cx="308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20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95364" y="5089728"/>
            <a:ext cx="308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30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6" name="object 6"/>
          <p:cNvSpPr txBox="1"/>
          <p:nvPr/>
        </p:nvSpPr>
        <p:spPr>
          <a:xfrm>
            <a:off x="905052" y="839742"/>
            <a:ext cx="7781748" cy="3577261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800" b="1" kern="0" dirty="0">
                <a:solidFill>
                  <a:srgbClr val="00AFEF"/>
                </a:solidFill>
                <a:latin typeface="Trebuchet MS"/>
                <a:cs typeface="Trebuchet MS"/>
              </a:rPr>
              <a:t>Types of periodic tasks</a:t>
            </a:r>
            <a:endParaRPr sz="2800" kern="0" dirty="0">
              <a:latin typeface="Trebuchet MS"/>
              <a:cs typeface="Trebuchet MS"/>
            </a:endParaRPr>
          </a:p>
          <a:p>
            <a:pPr marL="215265" indent="-194945">
              <a:lnSpc>
                <a:spcPct val="100000"/>
              </a:lnSpc>
              <a:spcBef>
                <a:spcPts val="1315"/>
              </a:spcBef>
              <a:buClr>
                <a:srgbClr val="00AFEF"/>
              </a:buClr>
              <a:buSzPct val="89285"/>
              <a:buFont typeface="Arial"/>
              <a:buChar char="•"/>
              <a:tabLst>
                <a:tab pos="215900" algn="l"/>
              </a:tabLst>
            </a:pPr>
            <a:r>
              <a:rPr sz="2800" b="1" kern="0" dirty="0">
                <a:solidFill>
                  <a:srgbClr val="FF0000"/>
                </a:solidFill>
                <a:latin typeface="Trebuchet MS"/>
                <a:cs typeface="Trebuchet MS"/>
              </a:rPr>
              <a:t>Single </a:t>
            </a:r>
            <a:r>
              <a:rPr sz="2800" kern="0" dirty="0" smtClean="0">
                <a:latin typeface="Arial"/>
                <a:cs typeface="Arial"/>
              </a:rPr>
              <a:t>rate</a:t>
            </a:r>
            <a:endParaRPr sz="2800" kern="0" dirty="0">
              <a:latin typeface="Arial"/>
              <a:cs typeface="Arial"/>
            </a:endParaRPr>
          </a:p>
          <a:p>
            <a:pPr marL="596265" lvl="1" indent="-190500">
              <a:lnSpc>
                <a:spcPct val="100000"/>
              </a:lnSpc>
              <a:spcBef>
                <a:spcPts val="114"/>
              </a:spcBef>
              <a:buClr>
                <a:srgbClr val="00AFEF"/>
              </a:buClr>
              <a:buSzPct val="68750"/>
              <a:buChar char="•"/>
              <a:tabLst>
                <a:tab pos="596900" algn="l"/>
              </a:tabLst>
            </a:pPr>
            <a:r>
              <a:rPr sz="2400" kern="0" dirty="0">
                <a:latin typeface="Arial"/>
                <a:cs typeface="Arial"/>
              </a:rPr>
              <a:t>One period in the system</a:t>
            </a:r>
          </a:p>
          <a:p>
            <a:pPr marL="596265" lvl="1" indent="-190500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68750"/>
              <a:buChar char="•"/>
              <a:tabLst>
                <a:tab pos="596900" algn="l"/>
              </a:tabLst>
            </a:pPr>
            <a:r>
              <a:rPr sz="2400" kern="0" dirty="0">
                <a:latin typeface="Arial"/>
                <a:cs typeface="Arial"/>
              </a:rPr>
              <a:t>Simple but inflexible</a:t>
            </a:r>
          </a:p>
          <a:p>
            <a:pPr marL="596265" lvl="1" indent="-190500">
              <a:lnSpc>
                <a:spcPct val="100000"/>
              </a:lnSpc>
              <a:spcBef>
                <a:spcPts val="100"/>
              </a:spcBef>
              <a:buClr>
                <a:srgbClr val="00AFEF"/>
              </a:buClr>
              <a:buSzPct val="68750"/>
              <a:buChar char="•"/>
              <a:tabLst>
                <a:tab pos="596900" algn="l"/>
              </a:tabLst>
            </a:pPr>
            <a:r>
              <a:rPr sz="2400" kern="0" dirty="0">
                <a:latin typeface="Arial"/>
                <a:cs typeface="Arial"/>
              </a:rPr>
              <a:t>Used in implementing a lot of sensor networks</a:t>
            </a: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AFEF"/>
              </a:buClr>
              <a:buFont typeface="Arial"/>
              <a:buChar char="•"/>
            </a:pPr>
            <a:endParaRPr sz="2650" kern="0" dirty="0">
              <a:latin typeface="Times New Roman"/>
              <a:cs typeface="Times New Roman"/>
            </a:endParaRPr>
          </a:p>
          <a:p>
            <a:pPr marL="215265" indent="-194945">
              <a:lnSpc>
                <a:spcPct val="100000"/>
              </a:lnSpc>
              <a:buClr>
                <a:srgbClr val="00AFEF"/>
              </a:buClr>
              <a:buSzPct val="89285"/>
              <a:buFont typeface="Arial"/>
              <a:buChar char="•"/>
              <a:tabLst>
                <a:tab pos="215900" algn="l"/>
              </a:tabLst>
            </a:pPr>
            <a:r>
              <a:rPr sz="2800" b="1" kern="0" dirty="0">
                <a:solidFill>
                  <a:srgbClr val="FF0000"/>
                </a:solidFill>
                <a:latin typeface="Trebuchet MS"/>
                <a:cs typeface="Trebuchet MS"/>
              </a:rPr>
              <a:t>Multi </a:t>
            </a:r>
            <a:r>
              <a:rPr sz="2800" kern="0" dirty="0" smtClean="0">
                <a:latin typeface="Arial"/>
                <a:cs typeface="Arial"/>
              </a:rPr>
              <a:t>rate</a:t>
            </a:r>
            <a:endParaRPr sz="2800" kern="0" dirty="0">
              <a:latin typeface="Arial"/>
              <a:cs typeface="Arial"/>
            </a:endParaRPr>
          </a:p>
          <a:p>
            <a:pPr marL="596265" lvl="1" indent="-190500">
              <a:lnSpc>
                <a:spcPct val="100000"/>
              </a:lnSpc>
              <a:spcBef>
                <a:spcPts val="125"/>
              </a:spcBef>
              <a:buClr>
                <a:srgbClr val="00AFEF"/>
              </a:buClr>
              <a:buSzPct val="68750"/>
              <a:buChar char="•"/>
              <a:tabLst>
                <a:tab pos="596900" algn="l"/>
              </a:tabLst>
            </a:pPr>
            <a:r>
              <a:rPr sz="2400" kern="0" dirty="0">
                <a:latin typeface="Arial"/>
                <a:cs typeface="Arial"/>
              </a:rPr>
              <a:t>Multiple periods</a:t>
            </a:r>
          </a:p>
        </p:txBody>
      </p:sp>
    </p:spTree>
    <p:extLst>
      <p:ext uri="{BB962C8B-B14F-4D97-AF65-F5344CB8AC3E}">
        <p14:creationId xmlns:p14="http://schemas.microsoft.com/office/powerpoint/2010/main" val="19686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Taxonomy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27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26" name="object 6"/>
          <p:cNvSpPr txBox="1"/>
          <p:nvPr/>
        </p:nvSpPr>
        <p:spPr>
          <a:xfrm>
            <a:off x="905052" y="839742"/>
            <a:ext cx="7781748" cy="1787028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kern="0" dirty="0">
                <a:solidFill>
                  <a:srgbClr val="00AFEF"/>
                </a:solidFill>
                <a:latin typeface="Trebuchet MS"/>
                <a:cs typeface="Trebuchet MS"/>
              </a:rPr>
              <a:t>Aperiodic</a:t>
            </a:r>
            <a:endParaRPr lang="en-US" sz="2400" kern="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2350" kern="0" dirty="0">
              <a:latin typeface="Times New Roman"/>
              <a:cs typeface="Times New Roman"/>
            </a:endParaRPr>
          </a:p>
          <a:p>
            <a:pPr marL="215265" indent="-194945">
              <a:lnSpc>
                <a:spcPct val="100000"/>
              </a:lnSpc>
              <a:buClr>
                <a:srgbClr val="00AFEF"/>
              </a:buClr>
              <a:buSzPct val="89285"/>
              <a:buChar char="•"/>
              <a:tabLst>
                <a:tab pos="215900" algn="l"/>
              </a:tabLst>
            </a:pPr>
            <a:r>
              <a:rPr lang="en-US" sz="2800" kern="0" dirty="0">
                <a:latin typeface="Arial"/>
                <a:cs typeface="Arial"/>
              </a:rPr>
              <a:t>Aperiodic tasks are activated by </a:t>
            </a:r>
            <a:r>
              <a:rPr lang="en-US" sz="2800" b="1" kern="0" dirty="0">
                <a:latin typeface="Trebuchet MS"/>
                <a:cs typeface="Trebuchet MS"/>
              </a:rPr>
              <a:t>events</a:t>
            </a:r>
            <a:endParaRPr lang="en-US" sz="2800" kern="0" dirty="0">
              <a:latin typeface="Trebuchet MS"/>
              <a:cs typeface="Trebuchet MS"/>
            </a:endParaRPr>
          </a:p>
          <a:p>
            <a:pPr marL="215265" indent="-194945">
              <a:lnSpc>
                <a:spcPct val="100000"/>
              </a:lnSpc>
              <a:spcBef>
                <a:spcPts val="110"/>
              </a:spcBef>
              <a:buClr>
                <a:srgbClr val="00AFEF"/>
              </a:buClr>
              <a:buSzPct val="89285"/>
              <a:buChar char="•"/>
              <a:tabLst>
                <a:tab pos="215900" algn="l"/>
              </a:tabLst>
            </a:pPr>
            <a:r>
              <a:rPr lang="en-US" sz="2800" kern="0" dirty="0">
                <a:latin typeface="Arial"/>
                <a:cs typeface="Arial"/>
              </a:rPr>
              <a:t>The workload is dynamic (cannot be predicted)</a:t>
            </a:r>
          </a:p>
        </p:txBody>
      </p:sp>
      <p:sp>
        <p:nvSpPr>
          <p:cNvPr id="27" name="object 7"/>
          <p:cNvSpPr/>
          <p:nvPr/>
        </p:nvSpPr>
        <p:spPr>
          <a:xfrm>
            <a:off x="1329436" y="3872140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28" name="object 8"/>
          <p:cNvSpPr/>
          <p:nvPr/>
        </p:nvSpPr>
        <p:spPr>
          <a:xfrm>
            <a:off x="1179575" y="4295813"/>
            <a:ext cx="7651750" cy="76200"/>
          </a:xfrm>
          <a:custGeom>
            <a:avLst/>
            <a:gdLst/>
            <a:ahLst/>
            <a:cxnLst/>
            <a:rect l="l" t="t" r="r" b="b"/>
            <a:pathLst>
              <a:path w="7651750" h="76200">
                <a:moveTo>
                  <a:pt x="7575550" y="0"/>
                </a:moveTo>
                <a:lnTo>
                  <a:pt x="7575550" y="76200"/>
                </a:lnTo>
                <a:lnTo>
                  <a:pt x="7639050" y="44450"/>
                </a:lnTo>
                <a:lnTo>
                  <a:pt x="7588377" y="44450"/>
                </a:lnTo>
                <a:lnTo>
                  <a:pt x="7588377" y="31750"/>
                </a:lnTo>
                <a:lnTo>
                  <a:pt x="7639050" y="31750"/>
                </a:lnTo>
                <a:lnTo>
                  <a:pt x="7575550" y="0"/>
                </a:lnTo>
                <a:close/>
              </a:path>
              <a:path w="7651750" h="76200">
                <a:moveTo>
                  <a:pt x="75755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575550" y="44450"/>
                </a:lnTo>
                <a:lnTo>
                  <a:pt x="7575550" y="31750"/>
                </a:lnTo>
                <a:close/>
              </a:path>
              <a:path w="7651750" h="76200">
                <a:moveTo>
                  <a:pt x="7639050" y="31750"/>
                </a:moveTo>
                <a:lnTo>
                  <a:pt x="7588377" y="31750"/>
                </a:lnTo>
                <a:lnTo>
                  <a:pt x="7588377" y="44450"/>
                </a:lnTo>
                <a:lnTo>
                  <a:pt x="7639050" y="44450"/>
                </a:lnTo>
                <a:lnTo>
                  <a:pt x="7651750" y="38100"/>
                </a:lnTo>
                <a:lnTo>
                  <a:pt x="763905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29" name="object 9"/>
          <p:cNvSpPr/>
          <p:nvPr/>
        </p:nvSpPr>
        <p:spPr>
          <a:xfrm>
            <a:off x="2478023" y="4092358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19" h="264160">
                <a:moveTo>
                  <a:pt x="64007" y="104139"/>
                </a:moveTo>
                <a:lnTo>
                  <a:pt x="0" y="104139"/>
                </a:lnTo>
                <a:lnTo>
                  <a:pt x="80009" y="264159"/>
                </a:lnTo>
                <a:lnTo>
                  <a:pt x="152019" y="120141"/>
                </a:lnTo>
                <a:lnTo>
                  <a:pt x="64007" y="120141"/>
                </a:lnTo>
                <a:lnTo>
                  <a:pt x="64007" y="104139"/>
                </a:lnTo>
                <a:close/>
              </a:path>
              <a:path w="160019" h="264160">
                <a:moveTo>
                  <a:pt x="96012" y="0"/>
                </a:moveTo>
                <a:lnTo>
                  <a:pt x="64007" y="0"/>
                </a:lnTo>
                <a:lnTo>
                  <a:pt x="64007" y="120141"/>
                </a:lnTo>
                <a:lnTo>
                  <a:pt x="96012" y="120141"/>
                </a:lnTo>
                <a:lnTo>
                  <a:pt x="96012" y="0"/>
                </a:lnTo>
                <a:close/>
              </a:path>
              <a:path w="160019" h="264160">
                <a:moveTo>
                  <a:pt x="160019" y="104139"/>
                </a:moveTo>
                <a:lnTo>
                  <a:pt x="96012" y="104139"/>
                </a:lnTo>
                <a:lnTo>
                  <a:pt x="96012" y="120141"/>
                </a:lnTo>
                <a:lnTo>
                  <a:pt x="152019" y="120141"/>
                </a:lnTo>
                <a:lnTo>
                  <a:pt x="160019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30" name="object 10"/>
          <p:cNvSpPr/>
          <p:nvPr/>
        </p:nvSpPr>
        <p:spPr>
          <a:xfrm>
            <a:off x="1392936" y="4128681"/>
            <a:ext cx="1143000" cy="127000"/>
          </a:xfrm>
          <a:custGeom>
            <a:avLst/>
            <a:gdLst/>
            <a:ahLst/>
            <a:cxnLst/>
            <a:rect l="l" t="t" r="r" b="b"/>
            <a:pathLst>
              <a:path w="1143000" h="127000">
                <a:moveTo>
                  <a:pt x="127000" y="0"/>
                </a:moveTo>
                <a:lnTo>
                  <a:pt x="0" y="63500"/>
                </a:lnTo>
                <a:lnTo>
                  <a:pt x="127000" y="126999"/>
                </a:lnTo>
                <a:lnTo>
                  <a:pt x="81280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80" y="57150"/>
                </a:lnTo>
                <a:lnTo>
                  <a:pt x="127000" y="0"/>
                </a:lnTo>
                <a:close/>
              </a:path>
              <a:path w="1143000" h="127000">
                <a:moveTo>
                  <a:pt x="76200" y="63500"/>
                </a:moveTo>
                <a:lnTo>
                  <a:pt x="76200" y="69850"/>
                </a:lnTo>
                <a:lnTo>
                  <a:pt x="81280" y="69850"/>
                </a:lnTo>
                <a:lnTo>
                  <a:pt x="76200" y="63500"/>
                </a:lnTo>
                <a:close/>
              </a:path>
              <a:path w="1143000" h="127000">
                <a:moveTo>
                  <a:pt x="127000" y="57150"/>
                </a:moveTo>
                <a:lnTo>
                  <a:pt x="81280" y="57150"/>
                </a:lnTo>
                <a:lnTo>
                  <a:pt x="76200" y="63500"/>
                </a:lnTo>
                <a:lnTo>
                  <a:pt x="81280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1143000" h="127000">
                <a:moveTo>
                  <a:pt x="81280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80" y="57150"/>
                </a:lnTo>
                <a:close/>
              </a:path>
              <a:path w="1143000" h="127000">
                <a:moveTo>
                  <a:pt x="215900" y="57150"/>
                </a:moveTo>
                <a:lnTo>
                  <a:pt x="165100" y="57150"/>
                </a:lnTo>
                <a:lnTo>
                  <a:pt x="165100" y="69850"/>
                </a:lnTo>
                <a:lnTo>
                  <a:pt x="215900" y="69850"/>
                </a:lnTo>
                <a:lnTo>
                  <a:pt x="215900" y="57150"/>
                </a:lnTo>
                <a:close/>
              </a:path>
              <a:path w="1143000" h="127000">
                <a:moveTo>
                  <a:pt x="3048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04800" y="69850"/>
                </a:lnTo>
                <a:lnTo>
                  <a:pt x="304800" y="57150"/>
                </a:lnTo>
                <a:close/>
              </a:path>
              <a:path w="1143000" h="127000">
                <a:moveTo>
                  <a:pt x="393700" y="57150"/>
                </a:moveTo>
                <a:lnTo>
                  <a:pt x="342900" y="57150"/>
                </a:lnTo>
                <a:lnTo>
                  <a:pt x="342900" y="69850"/>
                </a:lnTo>
                <a:lnTo>
                  <a:pt x="393700" y="69850"/>
                </a:lnTo>
                <a:lnTo>
                  <a:pt x="393700" y="57150"/>
                </a:lnTo>
                <a:close/>
              </a:path>
              <a:path w="1143000" h="127000">
                <a:moveTo>
                  <a:pt x="482600" y="57150"/>
                </a:moveTo>
                <a:lnTo>
                  <a:pt x="431800" y="57150"/>
                </a:lnTo>
                <a:lnTo>
                  <a:pt x="431800" y="69850"/>
                </a:lnTo>
                <a:lnTo>
                  <a:pt x="482600" y="69850"/>
                </a:lnTo>
                <a:lnTo>
                  <a:pt x="482600" y="57150"/>
                </a:lnTo>
                <a:close/>
              </a:path>
              <a:path w="1143000" h="127000">
                <a:moveTo>
                  <a:pt x="571500" y="57150"/>
                </a:moveTo>
                <a:lnTo>
                  <a:pt x="520700" y="57150"/>
                </a:lnTo>
                <a:lnTo>
                  <a:pt x="520700" y="69850"/>
                </a:lnTo>
                <a:lnTo>
                  <a:pt x="571500" y="69850"/>
                </a:lnTo>
                <a:lnTo>
                  <a:pt x="571500" y="57150"/>
                </a:lnTo>
                <a:close/>
              </a:path>
              <a:path w="1143000" h="127000">
                <a:moveTo>
                  <a:pt x="660400" y="57150"/>
                </a:moveTo>
                <a:lnTo>
                  <a:pt x="609600" y="57150"/>
                </a:lnTo>
                <a:lnTo>
                  <a:pt x="609600" y="69850"/>
                </a:lnTo>
                <a:lnTo>
                  <a:pt x="660400" y="69850"/>
                </a:lnTo>
                <a:lnTo>
                  <a:pt x="660400" y="57150"/>
                </a:lnTo>
                <a:close/>
              </a:path>
              <a:path w="1143000" h="127000">
                <a:moveTo>
                  <a:pt x="749300" y="57150"/>
                </a:moveTo>
                <a:lnTo>
                  <a:pt x="698500" y="57150"/>
                </a:lnTo>
                <a:lnTo>
                  <a:pt x="698500" y="69850"/>
                </a:lnTo>
                <a:lnTo>
                  <a:pt x="749300" y="69850"/>
                </a:lnTo>
                <a:lnTo>
                  <a:pt x="749300" y="57150"/>
                </a:lnTo>
                <a:close/>
              </a:path>
              <a:path w="1143000" h="127000">
                <a:moveTo>
                  <a:pt x="838200" y="57150"/>
                </a:moveTo>
                <a:lnTo>
                  <a:pt x="787400" y="57150"/>
                </a:lnTo>
                <a:lnTo>
                  <a:pt x="787400" y="69850"/>
                </a:lnTo>
                <a:lnTo>
                  <a:pt x="838200" y="69850"/>
                </a:lnTo>
                <a:lnTo>
                  <a:pt x="838200" y="57150"/>
                </a:lnTo>
                <a:close/>
              </a:path>
              <a:path w="1143000" h="127000">
                <a:moveTo>
                  <a:pt x="927100" y="57150"/>
                </a:moveTo>
                <a:lnTo>
                  <a:pt x="876300" y="57150"/>
                </a:lnTo>
                <a:lnTo>
                  <a:pt x="876300" y="69850"/>
                </a:lnTo>
                <a:lnTo>
                  <a:pt x="927100" y="69850"/>
                </a:lnTo>
                <a:lnTo>
                  <a:pt x="927100" y="57150"/>
                </a:lnTo>
                <a:close/>
              </a:path>
              <a:path w="1143000" h="127000">
                <a:moveTo>
                  <a:pt x="1066419" y="63500"/>
                </a:moveTo>
                <a:lnTo>
                  <a:pt x="1015619" y="126999"/>
                </a:lnTo>
                <a:lnTo>
                  <a:pt x="1129919" y="69850"/>
                </a:lnTo>
                <a:lnTo>
                  <a:pt x="1066419" y="69850"/>
                </a:lnTo>
                <a:lnTo>
                  <a:pt x="1066419" y="63500"/>
                </a:lnTo>
                <a:close/>
              </a:path>
              <a:path w="1143000" h="127000">
                <a:moveTo>
                  <a:pt x="1016000" y="57150"/>
                </a:moveTo>
                <a:lnTo>
                  <a:pt x="965200" y="57150"/>
                </a:lnTo>
                <a:lnTo>
                  <a:pt x="965200" y="69850"/>
                </a:lnTo>
                <a:lnTo>
                  <a:pt x="1016000" y="69850"/>
                </a:lnTo>
                <a:lnTo>
                  <a:pt x="1016000" y="57150"/>
                </a:lnTo>
                <a:close/>
              </a:path>
              <a:path w="1143000" h="127000">
                <a:moveTo>
                  <a:pt x="1061339" y="57150"/>
                </a:moveTo>
                <a:lnTo>
                  <a:pt x="1054100" y="57150"/>
                </a:lnTo>
                <a:lnTo>
                  <a:pt x="1054100" y="69850"/>
                </a:lnTo>
                <a:lnTo>
                  <a:pt x="1061339" y="69850"/>
                </a:lnTo>
                <a:lnTo>
                  <a:pt x="1066419" y="63500"/>
                </a:lnTo>
                <a:lnTo>
                  <a:pt x="1061339" y="57150"/>
                </a:lnTo>
                <a:close/>
              </a:path>
              <a:path w="1143000" h="127000">
                <a:moveTo>
                  <a:pt x="1129919" y="57150"/>
                </a:moveTo>
                <a:lnTo>
                  <a:pt x="1066419" y="57150"/>
                </a:lnTo>
                <a:lnTo>
                  <a:pt x="1066419" y="69850"/>
                </a:lnTo>
                <a:lnTo>
                  <a:pt x="1129919" y="69850"/>
                </a:lnTo>
                <a:lnTo>
                  <a:pt x="1142619" y="63500"/>
                </a:lnTo>
                <a:lnTo>
                  <a:pt x="1129919" y="57150"/>
                </a:lnTo>
                <a:close/>
              </a:path>
              <a:path w="1143000" h="127000">
                <a:moveTo>
                  <a:pt x="1015619" y="0"/>
                </a:moveTo>
                <a:lnTo>
                  <a:pt x="1066419" y="63500"/>
                </a:lnTo>
                <a:lnTo>
                  <a:pt x="1066419" y="57150"/>
                </a:lnTo>
                <a:lnTo>
                  <a:pt x="1129919" y="57150"/>
                </a:lnTo>
                <a:lnTo>
                  <a:pt x="101561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31" name="object 11"/>
          <p:cNvSpPr txBox="1"/>
          <p:nvPr/>
        </p:nvSpPr>
        <p:spPr>
          <a:xfrm>
            <a:off x="298195" y="4077626"/>
            <a:ext cx="88138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kern="0" dirty="0">
                <a:latin typeface="Arial"/>
                <a:cs typeface="Arial"/>
              </a:rPr>
              <a:t>Task 1</a:t>
            </a:r>
          </a:p>
        </p:txBody>
      </p:sp>
      <p:sp>
        <p:nvSpPr>
          <p:cNvPr id="32" name="object 12"/>
          <p:cNvSpPr/>
          <p:nvPr/>
        </p:nvSpPr>
        <p:spPr>
          <a:xfrm>
            <a:off x="3443223" y="3872140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33" name="object 13"/>
          <p:cNvSpPr/>
          <p:nvPr/>
        </p:nvSpPr>
        <p:spPr>
          <a:xfrm>
            <a:off x="4591811" y="4055782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20" h="264160">
                <a:moveTo>
                  <a:pt x="64008" y="104139"/>
                </a:moveTo>
                <a:lnTo>
                  <a:pt x="0" y="104139"/>
                </a:lnTo>
                <a:lnTo>
                  <a:pt x="80010" y="264159"/>
                </a:lnTo>
                <a:lnTo>
                  <a:pt x="152019" y="120141"/>
                </a:lnTo>
                <a:lnTo>
                  <a:pt x="64008" y="120141"/>
                </a:lnTo>
                <a:lnTo>
                  <a:pt x="64008" y="104139"/>
                </a:lnTo>
                <a:close/>
              </a:path>
              <a:path w="160020" h="264160">
                <a:moveTo>
                  <a:pt x="96012" y="0"/>
                </a:moveTo>
                <a:lnTo>
                  <a:pt x="64008" y="0"/>
                </a:lnTo>
                <a:lnTo>
                  <a:pt x="64008" y="120141"/>
                </a:lnTo>
                <a:lnTo>
                  <a:pt x="96012" y="120141"/>
                </a:lnTo>
                <a:lnTo>
                  <a:pt x="96012" y="0"/>
                </a:lnTo>
                <a:close/>
              </a:path>
              <a:path w="160020" h="264160">
                <a:moveTo>
                  <a:pt x="160020" y="104139"/>
                </a:moveTo>
                <a:lnTo>
                  <a:pt x="96012" y="104139"/>
                </a:lnTo>
                <a:lnTo>
                  <a:pt x="96012" y="120141"/>
                </a:lnTo>
                <a:lnTo>
                  <a:pt x="152019" y="120141"/>
                </a:lnTo>
                <a:lnTo>
                  <a:pt x="160020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34" name="object 14"/>
          <p:cNvSpPr/>
          <p:nvPr/>
        </p:nvSpPr>
        <p:spPr>
          <a:xfrm>
            <a:off x="3506723" y="4090581"/>
            <a:ext cx="1143000" cy="127000"/>
          </a:xfrm>
          <a:custGeom>
            <a:avLst/>
            <a:gdLst/>
            <a:ahLst/>
            <a:cxnLst/>
            <a:rect l="l" t="t" r="r" b="b"/>
            <a:pathLst>
              <a:path w="114300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81279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79" y="57150"/>
                </a:lnTo>
                <a:lnTo>
                  <a:pt x="127000" y="0"/>
                </a:lnTo>
                <a:close/>
              </a:path>
              <a:path w="1143000" h="127000">
                <a:moveTo>
                  <a:pt x="76200" y="63500"/>
                </a:moveTo>
                <a:lnTo>
                  <a:pt x="76200" y="69850"/>
                </a:lnTo>
                <a:lnTo>
                  <a:pt x="81279" y="69850"/>
                </a:lnTo>
                <a:lnTo>
                  <a:pt x="76200" y="63500"/>
                </a:lnTo>
                <a:close/>
              </a:path>
              <a:path w="1143000" h="127000">
                <a:moveTo>
                  <a:pt x="127000" y="57150"/>
                </a:moveTo>
                <a:lnTo>
                  <a:pt x="81279" y="57150"/>
                </a:lnTo>
                <a:lnTo>
                  <a:pt x="76200" y="63500"/>
                </a:lnTo>
                <a:lnTo>
                  <a:pt x="81279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1143000" h="127000">
                <a:moveTo>
                  <a:pt x="81279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79" y="57150"/>
                </a:lnTo>
                <a:close/>
              </a:path>
              <a:path w="1143000" h="127000">
                <a:moveTo>
                  <a:pt x="215900" y="57150"/>
                </a:moveTo>
                <a:lnTo>
                  <a:pt x="165100" y="57150"/>
                </a:lnTo>
                <a:lnTo>
                  <a:pt x="165100" y="69850"/>
                </a:lnTo>
                <a:lnTo>
                  <a:pt x="215900" y="69850"/>
                </a:lnTo>
                <a:lnTo>
                  <a:pt x="215900" y="57150"/>
                </a:lnTo>
                <a:close/>
              </a:path>
              <a:path w="1143000" h="127000">
                <a:moveTo>
                  <a:pt x="3048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04800" y="69850"/>
                </a:lnTo>
                <a:lnTo>
                  <a:pt x="304800" y="57150"/>
                </a:lnTo>
                <a:close/>
              </a:path>
              <a:path w="1143000" h="127000">
                <a:moveTo>
                  <a:pt x="393700" y="57150"/>
                </a:moveTo>
                <a:lnTo>
                  <a:pt x="342900" y="57150"/>
                </a:lnTo>
                <a:lnTo>
                  <a:pt x="342900" y="69850"/>
                </a:lnTo>
                <a:lnTo>
                  <a:pt x="393700" y="69850"/>
                </a:lnTo>
                <a:lnTo>
                  <a:pt x="393700" y="57150"/>
                </a:lnTo>
                <a:close/>
              </a:path>
              <a:path w="1143000" h="127000">
                <a:moveTo>
                  <a:pt x="482600" y="57150"/>
                </a:moveTo>
                <a:lnTo>
                  <a:pt x="431800" y="57150"/>
                </a:lnTo>
                <a:lnTo>
                  <a:pt x="431800" y="69850"/>
                </a:lnTo>
                <a:lnTo>
                  <a:pt x="482600" y="69850"/>
                </a:lnTo>
                <a:lnTo>
                  <a:pt x="482600" y="57150"/>
                </a:lnTo>
                <a:close/>
              </a:path>
              <a:path w="1143000" h="127000">
                <a:moveTo>
                  <a:pt x="571500" y="57150"/>
                </a:moveTo>
                <a:lnTo>
                  <a:pt x="520700" y="57150"/>
                </a:lnTo>
                <a:lnTo>
                  <a:pt x="520700" y="69850"/>
                </a:lnTo>
                <a:lnTo>
                  <a:pt x="571500" y="69850"/>
                </a:lnTo>
                <a:lnTo>
                  <a:pt x="571500" y="57150"/>
                </a:lnTo>
                <a:close/>
              </a:path>
              <a:path w="1143000" h="127000">
                <a:moveTo>
                  <a:pt x="660400" y="57150"/>
                </a:moveTo>
                <a:lnTo>
                  <a:pt x="609600" y="57150"/>
                </a:lnTo>
                <a:lnTo>
                  <a:pt x="609600" y="69850"/>
                </a:lnTo>
                <a:lnTo>
                  <a:pt x="660400" y="69850"/>
                </a:lnTo>
                <a:lnTo>
                  <a:pt x="660400" y="57150"/>
                </a:lnTo>
                <a:close/>
              </a:path>
              <a:path w="1143000" h="127000">
                <a:moveTo>
                  <a:pt x="749300" y="57150"/>
                </a:moveTo>
                <a:lnTo>
                  <a:pt x="698500" y="57150"/>
                </a:lnTo>
                <a:lnTo>
                  <a:pt x="698500" y="69850"/>
                </a:lnTo>
                <a:lnTo>
                  <a:pt x="749300" y="69850"/>
                </a:lnTo>
                <a:lnTo>
                  <a:pt x="749300" y="57150"/>
                </a:lnTo>
                <a:close/>
              </a:path>
              <a:path w="1143000" h="127000">
                <a:moveTo>
                  <a:pt x="838200" y="57150"/>
                </a:moveTo>
                <a:lnTo>
                  <a:pt x="787400" y="57150"/>
                </a:lnTo>
                <a:lnTo>
                  <a:pt x="787400" y="69850"/>
                </a:lnTo>
                <a:lnTo>
                  <a:pt x="838200" y="69850"/>
                </a:lnTo>
                <a:lnTo>
                  <a:pt x="838200" y="57150"/>
                </a:lnTo>
                <a:close/>
              </a:path>
              <a:path w="1143000" h="127000">
                <a:moveTo>
                  <a:pt x="927100" y="57150"/>
                </a:moveTo>
                <a:lnTo>
                  <a:pt x="876300" y="57150"/>
                </a:lnTo>
                <a:lnTo>
                  <a:pt x="876300" y="69850"/>
                </a:lnTo>
                <a:lnTo>
                  <a:pt x="927100" y="69850"/>
                </a:lnTo>
                <a:lnTo>
                  <a:pt x="927100" y="57150"/>
                </a:lnTo>
                <a:close/>
              </a:path>
              <a:path w="1143000" h="127000">
                <a:moveTo>
                  <a:pt x="1066418" y="63500"/>
                </a:moveTo>
                <a:lnTo>
                  <a:pt x="1015618" y="127000"/>
                </a:lnTo>
                <a:lnTo>
                  <a:pt x="1129918" y="69850"/>
                </a:lnTo>
                <a:lnTo>
                  <a:pt x="1066418" y="69850"/>
                </a:lnTo>
                <a:lnTo>
                  <a:pt x="1066418" y="63500"/>
                </a:lnTo>
                <a:close/>
              </a:path>
              <a:path w="1143000" h="127000">
                <a:moveTo>
                  <a:pt x="1016000" y="57150"/>
                </a:moveTo>
                <a:lnTo>
                  <a:pt x="965200" y="57150"/>
                </a:lnTo>
                <a:lnTo>
                  <a:pt x="965200" y="69850"/>
                </a:lnTo>
                <a:lnTo>
                  <a:pt x="1016000" y="69850"/>
                </a:lnTo>
                <a:lnTo>
                  <a:pt x="1016000" y="57150"/>
                </a:lnTo>
                <a:close/>
              </a:path>
              <a:path w="1143000" h="127000">
                <a:moveTo>
                  <a:pt x="1061339" y="57150"/>
                </a:moveTo>
                <a:lnTo>
                  <a:pt x="1054100" y="57150"/>
                </a:lnTo>
                <a:lnTo>
                  <a:pt x="1054100" y="69850"/>
                </a:lnTo>
                <a:lnTo>
                  <a:pt x="1061339" y="69850"/>
                </a:lnTo>
                <a:lnTo>
                  <a:pt x="1066418" y="63500"/>
                </a:lnTo>
                <a:lnTo>
                  <a:pt x="1061339" y="57150"/>
                </a:lnTo>
                <a:close/>
              </a:path>
              <a:path w="1143000" h="127000">
                <a:moveTo>
                  <a:pt x="1129918" y="57150"/>
                </a:moveTo>
                <a:lnTo>
                  <a:pt x="1066418" y="57150"/>
                </a:lnTo>
                <a:lnTo>
                  <a:pt x="1066418" y="69850"/>
                </a:lnTo>
                <a:lnTo>
                  <a:pt x="1129918" y="69850"/>
                </a:lnTo>
                <a:lnTo>
                  <a:pt x="1142618" y="63500"/>
                </a:lnTo>
                <a:lnTo>
                  <a:pt x="1129918" y="57150"/>
                </a:lnTo>
                <a:close/>
              </a:path>
              <a:path w="1143000" h="127000">
                <a:moveTo>
                  <a:pt x="1015618" y="0"/>
                </a:moveTo>
                <a:lnTo>
                  <a:pt x="1066418" y="63500"/>
                </a:lnTo>
                <a:lnTo>
                  <a:pt x="1066418" y="57150"/>
                </a:lnTo>
                <a:lnTo>
                  <a:pt x="1129918" y="57150"/>
                </a:lnTo>
                <a:lnTo>
                  <a:pt x="101561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35" name="object 15"/>
          <p:cNvSpPr/>
          <p:nvPr/>
        </p:nvSpPr>
        <p:spPr>
          <a:xfrm>
            <a:off x="7434580" y="3875189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36" name="object 16"/>
          <p:cNvSpPr/>
          <p:nvPr/>
        </p:nvSpPr>
        <p:spPr>
          <a:xfrm>
            <a:off x="8584692" y="4058831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20" h="264160">
                <a:moveTo>
                  <a:pt x="64007" y="104139"/>
                </a:moveTo>
                <a:lnTo>
                  <a:pt x="0" y="104139"/>
                </a:lnTo>
                <a:lnTo>
                  <a:pt x="80009" y="264159"/>
                </a:lnTo>
                <a:lnTo>
                  <a:pt x="152018" y="120141"/>
                </a:lnTo>
                <a:lnTo>
                  <a:pt x="64007" y="120141"/>
                </a:lnTo>
                <a:lnTo>
                  <a:pt x="64007" y="104139"/>
                </a:lnTo>
                <a:close/>
              </a:path>
              <a:path w="160020" h="264160">
                <a:moveTo>
                  <a:pt x="96011" y="0"/>
                </a:moveTo>
                <a:lnTo>
                  <a:pt x="64007" y="0"/>
                </a:lnTo>
                <a:lnTo>
                  <a:pt x="64007" y="120141"/>
                </a:lnTo>
                <a:lnTo>
                  <a:pt x="96011" y="120141"/>
                </a:lnTo>
                <a:lnTo>
                  <a:pt x="96011" y="0"/>
                </a:lnTo>
                <a:close/>
              </a:path>
              <a:path w="160020" h="264160">
                <a:moveTo>
                  <a:pt x="160019" y="104139"/>
                </a:moveTo>
                <a:lnTo>
                  <a:pt x="96011" y="104139"/>
                </a:lnTo>
                <a:lnTo>
                  <a:pt x="96011" y="120141"/>
                </a:lnTo>
                <a:lnTo>
                  <a:pt x="152018" y="120141"/>
                </a:lnTo>
                <a:lnTo>
                  <a:pt x="160019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37" name="object 17"/>
          <p:cNvSpPr/>
          <p:nvPr/>
        </p:nvSpPr>
        <p:spPr>
          <a:xfrm>
            <a:off x="7498080" y="4093629"/>
            <a:ext cx="1143000" cy="127000"/>
          </a:xfrm>
          <a:custGeom>
            <a:avLst/>
            <a:gdLst/>
            <a:ahLst/>
            <a:cxnLst/>
            <a:rect l="l" t="t" r="r" b="b"/>
            <a:pathLst>
              <a:path w="114300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81279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79" y="57150"/>
                </a:lnTo>
                <a:lnTo>
                  <a:pt x="127000" y="0"/>
                </a:lnTo>
                <a:close/>
              </a:path>
              <a:path w="1143000" h="127000">
                <a:moveTo>
                  <a:pt x="76200" y="63500"/>
                </a:moveTo>
                <a:lnTo>
                  <a:pt x="76200" y="69850"/>
                </a:lnTo>
                <a:lnTo>
                  <a:pt x="81279" y="69850"/>
                </a:lnTo>
                <a:lnTo>
                  <a:pt x="76200" y="63500"/>
                </a:lnTo>
                <a:close/>
              </a:path>
              <a:path w="1143000" h="127000">
                <a:moveTo>
                  <a:pt x="127000" y="57150"/>
                </a:moveTo>
                <a:lnTo>
                  <a:pt x="81279" y="57150"/>
                </a:lnTo>
                <a:lnTo>
                  <a:pt x="76200" y="63500"/>
                </a:lnTo>
                <a:lnTo>
                  <a:pt x="81279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1143000" h="127000">
                <a:moveTo>
                  <a:pt x="81279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79" y="57150"/>
                </a:lnTo>
                <a:close/>
              </a:path>
              <a:path w="1143000" h="127000">
                <a:moveTo>
                  <a:pt x="215900" y="57150"/>
                </a:moveTo>
                <a:lnTo>
                  <a:pt x="165100" y="57150"/>
                </a:lnTo>
                <a:lnTo>
                  <a:pt x="165100" y="69850"/>
                </a:lnTo>
                <a:lnTo>
                  <a:pt x="215900" y="69850"/>
                </a:lnTo>
                <a:lnTo>
                  <a:pt x="215900" y="57150"/>
                </a:lnTo>
                <a:close/>
              </a:path>
              <a:path w="1143000" h="127000">
                <a:moveTo>
                  <a:pt x="3048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04800" y="69850"/>
                </a:lnTo>
                <a:lnTo>
                  <a:pt x="304800" y="57150"/>
                </a:lnTo>
                <a:close/>
              </a:path>
              <a:path w="1143000" h="127000">
                <a:moveTo>
                  <a:pt x="393700" y="57150"/>
                </a:moveTo>
                <a:lnTo>
                  <a:pt x="342900" y="57150"/>
                </a:lnTo>
                <a:lnTo>
                  <a:pt x="342900" y="69850"/>
                </a:lnTo>
                <a:lnTo>
                  <a:pt x="393700" y="69850"/>
                </a:lnTo>
                <a:lnTo>
                  <a:pt x="393700" y="57150"/>
                </a:lnTo>
                <a:close/>
              </a:path>
              <a:path w="1143000" h="127000">
                <a:moveTo>
                  <a:pt x="482600" y="57150"/>
                </a:moveTo>
                <a:lnTo>
                  <a:pt x="431800" y="57150"/>
                </a:lnTo>
                <a:lnTo>
                  <a:pt x="431800" y="69850"/>
                </a:lnTo>
                <a:lnTo>
                  <a:pt x="482600" y="69850"/>
                </a:lnTo>
                <a:lnTo>
                  <a:pt x="482600" y="57150"/>
                </a:lnTo>
                <a:close/>
              </a:path>
              <a:path w="1143000" h="127000">
                <a:moveTo>
                  <a:pt x="571500" y="57150"/>
                </a:moveTo>
                <a:lnTo>
                  <a:pt x="520700" y="57150"/>
                </a:lnTo>
                <a:lnTo>
                  <a:pt x="520700" y="69850"/>
                </a:lnTo>
                <a:lnTo>
                  <a:pt x="571500" y="69850"/>
                </a:lnTo>
                <a:lnTo>
                  <a:pt x="571500" y="57150"/>
                </a:lnTo>
                <a:close/>
              </a:path>
              <a:path w="1143000" h="127000">
                <a:moveTo>
                  <a:pt x="660400" y="57150"/>
                </a:moveTo>
                <a:lnTo>
                  <a:pt x="609600" y="57150"/>
                </a:lnTo>
                <a:lnTo>
                  <a:pt x="609600" y="69850"/>
                </a:lnTo>
                <a:lnTo>
                  <a:pt x="660400" y="69850"/>
                </a:lnTo>
                <a:lnTo>
                  <a:pt x="660400" y="57150"/>
                </a:lnTo>
                <a:close/>
              </a:path>
              <a:path w="1143000" h="127000">
                <a:moveTo>
                  <a:pt x="749300" y="57150"/>
                </a:moveTo>
                <a:lnTo>
                  <a:pt x="698500" y="57150"/>
                </a:lnTo>
                <a:lnTo>
                  <a:pt x="698500" y="69850"/>
                </a:lnTo>
                <a:lnTo>
                  <a:pt x="749300" y="69850"/>
                </a:lnTo>
                <a:lnTo>
                  <a:pt x="749300" y="57150"/>
                </a:lnTo>
                <a:close/>
              </a:path>
              <a:path w="1143000" h="127000">
                <a:moveTo>
                  <a:pt x="838200" y="57150"/>
                </a:moveTo>
                <a:lnTo>
                  <a:pt x="787400" y="57150"/>
                </a:lnTo>
                <a:lnTo>
                  <a:pt x="787400" y="69850"/>
                </a:lnTo>
                <a:lnTo>
                  <a:pt x="838200" y="69850"/>
                </a:lnTo>
                <a:lnTo>
                  <a:pt x="838200" y="57150"/>
                </a:lnTo>
                <a:close/>
              </a:path>
              <a:path w="1143000" h="127000">
                <a:moveTo>
                  <a:pt x="927100" y="57150"/>
                </a:moveTo>
                <a:lnTo>
                  <a:pt x="876300" y="57150"/>
                </a:lnTo>
                <a:lnTo>
                  <a:pt x="876300" y="69850"/>
                </a:lnTo>
                <a:lnTo>
                  <a:pt x="927100" y="69850"/>
                </a:lnTo>
                <a:lnTo>
                  <a:pt x="927100" y="57150"/>
                </a:lnTo>
                <a:close/>
              </a:path>
              <a:path w="1143000" h="127000">
                <a:moveTo>
                  <a:pt x="1066419" y="63500"/>
                </a:moveTo>
                <a:lnTo>
                  <a:pt x="1015619" y="127000"/>
                </a:lnTo>
                <a:lnTo>
                  <a:pt x="1129919" y="69850"/>
                </a:lnTo>
                <a:lnTo>
                  <a:pt x="1066419" y="69850"/>
                </a:lnTo>
                <a:lnTo>
                  <a:pt x="1066419" y="63500"/>
                </a:lnTo>
                <a:close/>
              </a:path>
              <a:path w="1143000" h="127000">
                <a:moveTo>
                  <a:pt x="1016000" y="57150"/>
                </a:moveTo>
                <a:lnTo>
                  <a:pt x="965200" y="57150"/>
                </a:lnTo>
                <a:lnTo>
                  <a:pt x="965200" y="69850"/>
                </a:lnTo>
                <a:lnTo>
                  <a:pt x="1016000" y="69850"/>
                </a:lnTo>
                <a:lnTo>
                  <a:pt x="1016000" y="57150"/>
                </a:lnTo>
                <a:close/>
              </a:path>
              <a:path w="1143000" h="127000">
                <a:moveTo>
                  <a:pt x="1061339" y="57150"/>
                </a:moveTo>
                <a:lnTo>
                  <a:pt x="1054100" y="57150"/>
                </a:lnTo>
                <a:lnTo>
                  <a:pt x="1054100" y="69850"/>
                </a:lnTo>
                <a:lnTo>
                  <a:pt x="1061339" y="69850"/>
                </a:lnTo>
                <a:lnTo>
                  <a:pt x="1066419" y="63500"/>
                </a:lnTo>
                <a:lnTo>
                  <a:pt x="1061339" y="57150"/>
                </a:lnTo>
                <a:close/>
              </a:path>
              <a:path w="1143000" h="127000">
                <a:moveTo>
                  <a:pt x="1129919" y="57150"/>
                </a:moveTo>
                <a:lnTo>
                  <a:pt x="1066419" y="57150"/>
                </a:lnTo>
                <a:lnTo>
                  <a:pt x="1066419" y="69850"/>
                </a:lnTo>
                <a:lnTo>
                  <a:pt x="1129919" y="69850"/>
                </a:lnTo>
                <a:lnTo>
                  <a:pt x="1142619" y="63500"/>
                </a:lnTo>
                <a:lnTo>
                  <a:pt x="1129919" y="57150"/>
                </a:lnTo>
                <a:close/>
              </a:path>
              <a:path w="1143000" h="127000">
                <a:moveTo>
                  <a:pt x="1015619" y="0"/>
                </a:moveTo>
                <a:lnTo>
                  <a:pt x="1066419" y="63500"/>
                </a:lnTo>
                <a:lnTo>
                  <a:pt x="1066419" y="57150"/>
                </a:lnTo>
                <a:lnTo>
                  <a:pt x="1129919" y="57150"/>
                </a:lnTo>
                <a:lnTo>
                  <a:pt x="101561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38" name="object 18"/>
          <p:cNvSpPr txBox="1"/>
          <p:nvPr/>
        </p:nvSpPr>
        <p:spPr>
          <a:xfrm>
            <a:off x="2217166" y="4318748"/>
            <a:ext cx="90703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kern="0" dirty="0">
                <a:solidFill>
                  <a:srgbClr val="FF0000"/>
                </a:solidFill>
                <a:latin typeface="Arial"/>
                <a:cs typeface="Arial"/>
              </a:rPr>
              <a:t>deadline</a:t>
            </a:r>
            <a:endParaRPr sz="1600" kern="0" dirty="0">
              <a:latin typeface="Arial"/>
              <a:cs typeface="Arial"/>
            </a:endParaRPr>
          </a:p>
        </p:txBody>
      </p:sp>
      <p:sp>
        <p:nvSpPr>
          <p:cNvPr id="39" name="object 19"/>
          <p:cNvSpPr txBox="1"/>
          <p:nvPr/>
        </p:nvSpPr>
        <p:spPr>
          <a:xfrm>
            <a:off x="3381502" y="4341609"/>
            <a:ext cx="568706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kern="0" dirty="0">
                <a:latin typeface="Arial"/>
                <a:cs typeface="Arial"/>
              </a:rPr>
              <a:t>15</a:t>
            </a:r>
          </a:p>
        </p:txBody>
      </p:sp>
      <p:sp>
        <p:nvSpPr>
          <p:cNvPr id="40" name="object 20"/>
          <p:cNvSpPr txBox="1"/>
          <p:nvPr/>
        </p:nvSpPr>
        <p:spPr>
          <a:xfrm>
            <a:off x="1301877" y="4352582"/>
            <a:ext cx="1670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kern="0" dirty="0">
                <a:latin typeface="Arial"/>
                <a:cs typeface="Arial"/>
              </a:rPr>
              <a:t>0</a:t>
            </a:r>
            <a:endParaRPr sz="2200" kern="0">
              <a:latin typeface="Arial"/>
              <a:cs typeface="Arial"/>
            </a:endParaRPr>
          </a:p>
        </p:txBody>
      </p:sp>
      <p:sp>
        <p:nvSpPr>
          <p:cNvPr id="41" name="object 21"/>
          <p:cNvSpPr txBox="1"/>
          <p:nvPr/>
        </p:nvSpPr>
        <p:spPr>
          <a:xfrm>
            <a:off x="7332091" y="4373663"/>
            <a:ext cx="440309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kern="0" dirty="0">
                <a:latin typeface="Arial"/>
                <a:cs typeface="Arial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09337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Taxonomy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59" name="object 6"/>
          <p:cNvSpPr txBox="1"/>
          <p:nvPr/>
        </p:nvSpPr>
        <p:spPr>
          <a:xfrm>
            <a:off x="905052" y="1007440"/>
            <a:ext cx="7172325" cy="19101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kern="0" dirty="0">
                <a:solidFill>
                  <a:srgbClr val="00AFEF"/>
                </a:solidFill>
                <a:latin typeface="Trebuchet MS"/>
                <a:cs typeface="Trebuchet MS"/>
              </a:rPr>
              <a:t>Event-based tasks</a:t>
            </a:r>
            <a:endParaRPr sz="2800" kern="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 kern="0" dirty="0">
              <a:latin typeface="Times New Roman"/>
              <a:cs typeface="Times New Roman"/>
            </a:endParaRPr>
          </a:p>
          <a:p>
            <a:pPr marL="215265" marR="5080" indent="-194945">
              <a:lnSpc>
                <a:spcPts val="2800"/>
              </a:lnSpc>
              <a:buClr>
                <a:srgbClr val="00AFEF"/>
              </a:buClr>
              <a:buSzPct val="89285"/>
              <a:buChar char="•"/>
              <a:tabLst>
                <a:tab pos="215900" algn="l"/>
              </a:tabLst>
            </a:pPr>
            <a:r>
              <a:rPr sz="2800" kern="0" dirty="0">
                <a:latin typeface="Arial"/>
                <a:cs typeface="Arial"/>
              </a:rPr>
              <a:t>There is no lower-bound or upper-bound on the  activation time of the next job of such task</a:t>
            </a:r>
          </a:p>
        </p:txBody>
      </p:sp>
      <p:sp>
        <p:nvSpPr>
          <p:cNvPr id="60" name="object 7"/>
          <p:cNvSpPr/>
          <p:nvPr/>
        </p:nvSpPr>
        <p:spPr>
          <a:xfrm>
            <a:off x="1329436" y="3229355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8"/>
          <p:cNvSpPr/>
          <p:nvPr/>
        </p:nvSpPr>
        <p:spPr>
          <a:xfrm>
            <a:off x="1179575" y="3653028"/>
            <a:ext cx="7651750" cy="76200"/>
          </a:xfrm>
          <a:custGeom>
            <a:avLst/>
            <a:gdLst/>
            <a:ahLst/>
            <a:cxnLst/>
            <a:rect l="l" t="t" r="r" b="b"/>
            <a:pathLst>
              <a:path w="7651750" h="76200">
                <a:moveTo>
                  <a:pt x="7575550" y="0"/>
                </a:moveTo>
                <a:lnTo>
                  <a:pt x="7575550" y="76200"/>
                </a:lnTo>
                <a:lnTo>
                  <a:pt x="7639050" y="44450"/>
                </a:lnTo>
                <a:lnTo>
                  <a:pt x="7588377" y="44450"/>
                </a:lnTo>
                <a:lnTo>
                  <a:pt x="7588377" y="31750"/>
                </a:lnTo>
                <a:lnTo>
                  <a:pt x="7639050" y="31750"/>
                </a:lnTo>
                <a:lnTo>
                  <a:pt x="7575550" y="0"/>
                </a:lnTo>
                <a:close/>
              </a:path>
              <a:path w="7651750" h="76200">
                <a:moveTo>
                  <a:pt x="75755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575550" y="44450"/>
                </a:lnTo>
                <a:lnTo>
                  <a:pt x="7575550" y="31750"/>
                </a:lnTo>
                <a:close/>
              </a:path>
              <a:path w="7651750" h="76200">
                <a:moveTo>
                  <a:pt x="7639050" y="31750"/>
                </a:moveTo>
                <a:lnTo>
                  <a:pt x="7588377" y="31750"/>
                </a:lnTo>
                <a:lnTo>
                  <a:pt x="7588377" y="44450"/>
                </a:lnTo>
                <a:lnTo>
                  <a:pt x="7639050" y="44450"/>
                </a:lnTo>
                <a:lnTo>
                  <a:pt x="7651750" y="38100"/>
                </a:lnTo>
                <a:lnTo>
                  <a:pt x="763905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9"/>
          <p:cNvSpPr/>
          <p:nvPr/>
        </p:nvSpPr>
        <p:spPr>
          <a:xfrm>
            <a:off x="2478023" y="3449573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19" h="264160">
                <a:moveTo>
                  <a:pt x="64007" y="104139"/>
                </a:moveTo>
                <a:lnTo>
                  <a:pt x="0" y="104139"/>
                </a:lnTo>
                <a:lnTo>
                  <a:pt x="80009" y="264159"/>
                </a:lnTo>
                <a:lnTo>
                  <a:pt x="152019" y="120141"/>
                </a:lnTo>
                <a:lnTo>
                  <a:pt x="64007" y="120141"/>
                </a:lnTo>
                <a:lnTo>
                  <a:pt x="64007" y="104139"/>
                </a:lnTo>
                <a:close/>
              </a:path>
              <a:path w="160019" h="264160">
                <a:moveTo>
                  <a:pt x="96012" y="0"/>
                </a:moveTo>
                <a:lnTo>
                  <a:pt x="64007" y="0"/>
                </a:lnTo>
                <a:lnTo>
                  <a:pt x="64007" y="120141"/>
                </a:lnTo>
                <a:lnTo>
                  <a:pt x="96012" y="120141"/>
                </a:lnTo>
                <a:lnTo>
                  <a:pt x="96012" y="0"/>
                </a:lnTo>
                <a:close/>
              </a:path>
              <a:path w="160019" h="264160">
                <a:moveTo>
                  <a:pt x="160019" y="104139"/>
                </a:moveTo>
                <a:lnTo>
                  <a:pt x="96012" y="104139"/>
                </a:lnTo>
                <a:lnTo>
                  <a:pt x="96012" y="120141"/>
                </a:lnTo>
                <a:lnTo>
                  <a:pt x="152019" y="120141"/>
                </a:lnTo>
                <a:lnTo>
                  <a:pt x="160019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0"/>
          <p:cNvSpPr/>
          <p:nvPr/>
        </p:nvSpPr>
        <p:spPr>
          <a:xfrm>
            <a:off x="1392936" y="3485896"/>
            <a:ext cx="1143000" cy="127000"/>
          </a:xfrm>
          <a:custGeom>
            <a:avLst/>
            <a:gdLst/>
            <a:ahLst/>
            <a:cxnLst/>
            <a:rect l="l" t="t" r="r" b="b"/>
            <a:pathLst>
              <a:path w="1143000" h="127000">
                <a:moveTo>
                  <a:pt x="127000" y="0"/>
                </a:moveTo>
                <a:lnTo>
                  <a:pt x="0" y="63500"/>
                </a:lnTo>
                <a:lnTo>
                  <a:pt x="127000" y="126999"/>
                </a:lnTo>
                <a:lnTo>
                  <a:pt x="81280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80" y="57150"/>
                </a:lnTo>
                <a:lnTo>
                  <a:pt x="127000" y="0"/>
                </a:lnTo>
                <a:close/>
              </a:path>
              <a:path w="1143000" h="127000">
                <a:moveTo>
                  <a:pt x="76200" y="63500"/>
                </a:moveTo>
                <a:lnTo>
                  <a:pt x="76200" y="69850"/>
                </a:lnTo>
                <a:lnTo>
                  <a:pt x="81280" y="69850"/>
                </a:lnTo>
                <a:lnTo>
                  <a:pt x="76200" y="63500"/>
                </a:lnTo>
                <a:close/>
              </a:path>
              <a:path w="1143000" h="127000">
                <a:moveTo>
                  <a:pt x="127000" y="57150"/>
                </a:moveTo>
                <a:lnTo>
                  <a:pt x="81280" y="57150"/>
                </a:lnTo>
                <a:lnTo>
                  <a:pt x="76200" y="63500"/>
                </a:lnTo>
                <a:lnTo>
                  <a:pt x="81280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1143000" h="127000">
                <a:moveTo>
                  <a:pt x="81280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80" y="57150"/>
                </a:lnTo>
                <a:close/>
              </a:path>
              <a:path w="1143000" h="127000">
                <a:moveTo>
                  <a:pt x="215900" y="57150"/>
                </a:moveTo>
                <a:lnTo>
                  <a:pt x="165100" y="57150"/>
                </a:lnTo>
                <a:lnTo>
                  <a:pt x="165100" y="69850"/>
                </a:lnTo>
                <a:lnTo>
                  <a:pt x="215900" y="69850"/>
                </a:lnTo>
                <a:lnTo>
                  <a:pt x="215900" y="57150"/>
                </a:lnTo>
                <a:close/>
              </a:path>
              <a:path w="1143000" h="127000">
                <a:moveTo>
                  <a:pt x="3048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04800" y="69850"/>
                </a:lnTo>
                <a:lnTo>
                  <a:pt x="304800" y="57150"/>
                </a:lnTo>
                <a:close/>
              </a:path>
              <a:path w="1143000" h="127000">
                <a:moveTo>
                  <a:pt x="393700" y="57150"/>
                </a:moveTo>
                <a:lnTo>
                  <a:pt x="342900" y="57150"/>
                </a:lnTo>
                <a:lnTo>
                  <a:pt x="342900" y="69850"/>
                </a:lnTo>
                <a:lnTo>
                  <a:pt x="393700" y="69850"/>
                </a:lnTo>
                <a:lnTo>
                  <a:pt x="393700" y="57150"/>
                </a:lnTo>
                <a:close/>
              </a:path>
              <a:path w="1143000" h="127000">
                <a:moveTo>
                  <a:pt x="482600" y="57150"/>
                </a:moveTo>
                <a:lnTo>
                  <a:pt x="431800" y="57150"/>
                </a:lnTo>
                <a:lnTo>
                  <a:pt x="431800" y="69850"/>
                </a:lnTo>
                <a:lnTo>
                  <a:pt x="482600" y="69850"/>
                </a:lnTo>
                <a:lnTo>
                  <a:pt x="482600" y="57150"/>
                </a:lnTo>
                <a:close/>
              </a:path>
              <a:path w="1143000" h="127000">
                <a:moveTo>
                  <a:pt x="571500" y="57150"/>
                </a:moveTo>
                <a:lnTo>
                  <a:pt x="520700" y="57150"/>
                </a:lnTo>
                <a:lnTo>
                  <a:pt x="520700" y="69850"/>
                </a:lnTo>
                <a:lnTo>
                  <a:pt x="571500" y="69850"/>
                </a:lnTo>
                <a:lnTo>
                  <a:pt x="571500" y="57150"/>
                </a:lnTo>
                <a:close/>
              </a:path>
              <a:path w="1143000" h="127000">
                <a:moveTo>
                  <a:pt x="660400" y="57150"/>
                </a:moveTo>
                <a:lnTo>
                  <a:pt x="609600" y="57150"/>
                </a:lnTo>
                <a:lnTo>
                  <a:pt x="609600" y="69850"/>
                </a:lnTo>
                <a:lnTo>
                  <a:pt x="660400" y="69850"/>
                </a:lnTo>
                <a:lnTo>
                  <a:pt x="660400" y="57150"/>
                </a:lnTo>
                <a:close/>
              </a:path>
              <a:path w="1143000" h="127000">
                <a:moveTo>
                  <a:pt x="749300" y="57150"/>
                </a:moveTo>
                <a:lnTo>
                  <a:pt x="698500" y="57150"/>
                </a:lnTo>
                <a:lnTo>
                  <a:pt x="698500" y="69850"/>
                </a:lnTo>
                <a:lnTo>
                  <a:pt x="749300" y="69850"/>
                </a:lnTo>
                <a:lnTo>
                  <a:pt x="749300" y="57150"/>
                </a:lnTo>
                <a:close/>
              </a:path>
              <a:path w="1143000" h="127000">
                <a:moveTo>
                  <a:pt x="838200" y="57150"/>
                </a:moveTo>
                <a:lnTo>
                  <a:pt x="787400" y="57150"/>
                </a:lnTo>
                <a:lnTo>
                  <a:pt x="787400" y="69850"/>
                </a:lnTo>
                <a:lnTo>
                  <a:pt x="838200" y="69850"/>
                </a:lnTo>
                <a:lnTo>
                  <a:pt x="838200" y="57150"/>
                </a:lnTo>
                <a:close/>
              </a:path>
              <a:path w="1143000" h="127000">
                <a:moveTo>
                  <a:pt x="927100" y="57150"/>
                </a:moveTo>
                <a:lnTo>
                  <a:pt x="876300" y="57150"/>
                </a:lnTo>
                <a:lnTo>
                  <a:pt x="876300" y="69850"/>
                </a:lnTo>
                <a:lnTo>
                  <a:pt x="927100" y="69850"/>
                </a:lnTo>
                <a:lnTo>
                  <a:pt x="927100" y="57150"/>
                </a:lnTo>
                <a:close/>
              </a:path>
              <a:path w="1143000" h="127000">
                <a:moveTo>
                  <a:pt x="1066419" y="63500"/>
                </a:moveTo>
                <a:lnTo>
                  <a:pt x="1015619" y="126999"/>
                </a:lnTo>
                <a:lnTo>
                  <a:pt x="1129919" y="69850"/>
                </a:lnTo>
                <a:lnTo>
                  <a:pt x="1066419" y="69850"/>
                </a:lnTo>
                <a:lnTo>
                  <a:pt x="1066419" y="63500"/>
                </a:lnTo>
                <a:close/>
              </a:path>
              <a:path w="1143000" h="127000">
                <a:moveTo>
                  <a:pt x="1016000" y="57150"/>
                </a:moveTo>
                <a:lnTo>
                  <a:pt x="965200" y="57150"/>
                </a:lnTo>
                <a:lnTo>
                  <a:pt x="965200" y="69850"/>
                </a:lnTo>
                <a:lnTo>
                  <a:pt x="1016000" y="69850"/>
                </a:lnTo>
                <a:lnTo>
                  <a:pt x="1016000" y="57150"/>
                </a:lnTo>
                <a:close/>
              </a:path>
              <a:path w="1143000" h="127000">
                <a:moveTo>
                  <a:pt x="1061339" y="57150"/>
                </a:moveTo>
                <a:lnTo>
                  <a:pt x="1054100" y="57150"/>
                </a:lnTo>
                <a:lnTo>
                  <a:pt x="1054100" y="69850"/>
                </a:lnTo>
                <a:lnTo>
                  <a:pt x="1061339" y="69850"/>
                </a:lnTo>
                <a:lnTo>
                  <a:pt x="1066419" y="63500"/>
                </a:lnTo>
                <a:lnTo>
                  <a:pt x="1061339" y="57150"/>
                </a:lnTo>
                <a:close/>
              </a:path>
              <a:path w="1143000" h="127000">
                <a:moveTo>
                  <a:pt x="1129919" y="57150"/>
                </a:moveTo>
                <a:lnTo>
                  <a:pt x="1066419" y="57150"/>
                </a:lnTo>
                <a:lnTo>
                  <a:pt x="1066419" y="69850"/>
                </a:lnTo>
                <a:lnTo>
                  <a:pt x="1129919" y="69850"/>
                </a:lnTo>
                <a:lnTo>
                  <a:pt x="1142619" y="63500"/>
                </a:lnTo>
                <a:lnTo>
                  <a:pt x="1129919" y="57150"/>
                </a:lnTo>
                <a:close/>
              </a:path>
              <a:path w="1143000" h="127000">
                <a:moveTo>
                  <a:pt x="1015619" y="0"/>
                </a:moveTo>
                <a:lnTo>
                  <a:pt x="1066419" y="63500"/>
                </a:lnTo>
                <a:lnTo>
                  <a:pt x="1066419" y="57150"/>
                </a:lnTo>
                <a:lnTo>
                  <a:pt x="1129919" y="57150"/>
                </a:lnTo>
                <a:lnTo>
                  <a:pt x="101561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1"/>
          <p:cNvSpPr/>
          <p:nvPr/>
        </p:nvSpPr>
        <p:spPr>
          <a:xfrm>
            <a:off x="3443223" y="3229355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2"/>
          <p:cNvSpPr/>
          <p:nvPr/>
        </p:nvSpPr>
        <p:spPr>
          <a:xfrm>
            <a:off x="4591811" y="3412997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20" h="264160">
                <a:moveTo>
                  <a:pt x="64008" y="104139"/>
                </a:moveTo>
                <a:lnTo>
                  <a:pt x="0" y="104139"/>
                </a:lnTo>
                <a:lnTo>
                  <a:pt x="80010" y="264159"/>
                </a:lnTo>
                <a:lnTo>
                  <a:pt x="152019" y="120141"/>
                </a:lnTo>
                <a:lnTo>
                  <a:pt x="64008" y="120141"/>
                </a:lnTo>
                <a:lnTo>
                  <a:pt x="64008" y="104139"/>
                </a:lnTo>
                <a:close/>
              </a:path>
              <a:path w="160020" h="264160">
                <a:moveTo>
                  <a:pt x="96012" y="0"/>
                </a:moveTo>
                <a:lnTo>
                  <a:pt x="64008" y="0"/>
                </a:lnTo>
                <a:lnTo>
                  <a:pt x="64008" y="120141"/>
                </a:lnTo>
                <a:lnTo>
                  <a:pt x="96012" y="120141"/>
                </a:lnTo>
                <a:lnTo>
                  <a:pt x="96012" y="0"/>
                </a:lnTo>
                <a:close/>
              </a:path>
              <a:path w="160020" h="264160">
                <a:moveTo>
                  <a:pt x="160020" y="104139"/>
                </a:moveTo>
                <a:lnTo>
                  <a:pt x="96012" y="104139"/>
                </a:lnTo>
                <a:lnTo>
                  <a:pt x="96012" y="120141"/>
                </a:lnTo>
                <a:lnTo>
                  <a:pt x="152019" y="120141"/>
                </a:lnTo>
                <a:lnTo>
                  <a:pt x="160020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3"/>
          <p:cNvSpPr/>
          <p:nvPr/>
        </p:nvSpPr>
        <p:spPr>
          <a:xfrm>
            <a:off x="3506723" y="3447796"/>
            <a:ext cx="1143000" cy="127000"/>
          </a:xfrm>
          <a:custGeom>
            <a:avLst/>
            <a:gdLst/>
            <a:ahLst/>
            <a:cxnLst/>
            <a:rect l="l" t="t" r="r" b="b"/>
            <a:pathLst>
              <a:path w="114300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81279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79" y="57150"/>
                </a:lnTo>
                <a:lnTo>
                  <a:pt x="127000" y="0"/>
                </a:lnTo>
                <a:close/>
              </a:path>
              <a:path w="1143000" h="127000">
                <a:moveTo>
                  <a:pt x="76200" y="63500"/>
                </a:moveTo>
                <a:lnTo>
                  <a:pt x="76200" y="69850"/>
                </a:lnTo>
                <a:lnTo>
                  <a:pt x="81279" y="69850"/>
                </a:lnTo>
                <a:lnTo>
                  <a:pt x="76200" y="63500"/>
                </a:lnTo>
                <a:close/>
              </a:path>
              <a:path w="1143000" h="127000">
                <a:moveTo>
                  <a:pt x="127000" y="57150"/>
                </a:moveTo>
                <a:lnTo>
                  <a:pt x="81279" y="57150"/>
                </a:lnTo>
                <a:lnTo>
                  <a:pt x="76200" y="63500"/>
                </a:lnTo>
                <a:lnTo>
                  <a:pt x="81279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1143000" h="127000">
                <a:moveTo>
                  <a:pt x="81279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79" y="57150"/>
                </a:lnTo>
                <a:close/>
              </a:path>
              <a:path w="1143000" h="127000">
                <a:moveTo>
                  <a:pt x="215900" y="57150"/>
                </a:moveTo>
                <a:lnTo>
                  <a:pt x="165100" y="57150"/>
                </a:lnTo>
                <a:lnTo>
                  <a:pt x="165100" y="69850"/>
                </a:lnTo>
                <a:lnTo>
                  <a:pt x="215900" y="69850"/>
                </a:lnTo>
                <a:lnTo>
                  <a:pt x="215900" y="57150"/>
                </a:lnTo>
                <a:close/>
              </a:path>
              <a:path w="1143000" h="127000">
                <a:moveTo>
                  <a:pt x="3048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04800" y="69850"/>
                </a:lnTo>
                <a:lnTo>
                  <a:pt x="304800" y="57150"/>
                </a:lnTo>
                <a:close/>
              </a:path>
              <a:path w="1143000" h="127000">
                <a:moveTo>
                  <a:pt x="393700" y="57150"/>
                </a:moveTo>
                <a:lnTo>
                  <a:pt x="342900" y="57150"/>
                </a:lnTo>
                <a:lnTo>
                  <a:pt x="342900" y="69850"/>
                </a:lnTo>
                <a:lnTo>
                  <a:pt x="393700" y="69850"/>
                </a:lnTo>
                <a:lnTo>
                  <a:pt x="393700" y="57150"/>
                </a:lnTo>
                <a:close/>
              </a:path>
              <a:path w="1143000" h="127000">
                <a:moveTo>
                  <a:pt x="482600" y="57150"/>
                </a:moveTo>
                <a:lnTo>
                  <a:pt x="431800" y="57150"/>
                </a:lnTo>
                <a:lnTo>
                  <a:pt x="431800" y="69850"/>
                </a:lnTo>
                <a:lnTo>
                  <a:pt x="482600" y="69850"/>
                </a:lnTo>
                <a:lnTo>
                  <a:pt x="482600" y="57150"/>
                </a:lnTo>
                <a:close/>
              </a:path>
              <a:path w="1143000" h="127000">
                <a:moveTo>
                  <a:pt x="571500" y="57150"/>
                </a:moveTo>
                <a:lnTo>
                  <a:pt x="520700" y="57150"/>
                </a:lnTo>
                <a:lnTo>
                  <a:pt x="520700" y="69850"/>
                </a:lnTo>
                <a:lnTo>
                  <a:pt x="571500" y="69850"/>
                </a:lnTo>
                <a:lnTo>
                  <a:pt x="571500" y="57150"/>
                </a:lnTo>
                <a:close/>
              </a:path>
              <a:path w="1143000" h="127000">
                <a:moveTo>
                  <a:pt x="660400" y="57150"/>
                </a:moveTo>
                <a:lnTo>
                  <a:pt x="609600" y="57150"/>
                </a:lnTo>
                <a:lnTo>
                  <a:pt x="609600" y="69850"/>
                </a:lnTo>
                <a:lnTo>
                  <a:pt x="660400" y="69850"/>
                </a:lnTo>
                <a:lnTo>
                  <a:pt x="660400" y="57150"/>
                </a:lnTo>
                <a:close/>
              </a:path>
              <a:path w="1143000" h="127000">
                <a:moveTo>
                  <a:pt x="749300" y="57150"/>
                </a:moveTo>
                <a:lnTo>
                  <a:pt x="698500" y="57150"/>
                </a:lnTo>
                <a:lnTo>
                  <a:pt x="698500" y="69850"/>
                </a:lnTo>
                <a:lnTo>
                  <a:pt x="749300" y="69850"/>
                </a:lnTo>
                <a:lnTo>
                  <a:pt x="749300" y="57150"/>
                </a:lnTo>
                <a:close/>
              </a:path>
              <a:path w="1143000" h="127000">
                <a:moveTo>
                  <a:pt x="838200" y="57150"/>
                </a:moveTo>
                <a:lnTo>
                  <a:pt x="787400" y="57150"/>
                </a:lnTo>
                <a:lnTo>
                  <a:pt x="787400" y="69850"/>
                </a:lnTo>
                <a:lnTo>
                  <a:pt x="838200" y="69850"/>
                </a:lnTo>
                <a:lnTo>
                  <a:pt x="838200" y="57150"/>
                </a:lnTo>
                <a:close/>
              </a:path>
              <a:path w="1143000" h="127000">
                <a:moveTo>
                  <a:pt x="927100" y="57150"/>
                </a:moveTo>
                <a:lnTo>
                  <a:pt x="876300" y="57150"/>
                </a:lnTo>
                <a:lnTo>
                  <a:pt x="876300" y="69850"/>
                </a:lnTo>
                <a:lnTo>
                  <a:pt x="927100" y="69850"/>
                </a:lnTo>
                <a:lnTo>
                  <a:pt x="927100" y="57150"/>
                </a:lnTo>
                <a:close/>
              </a:path>
              <a:path w="1143000" h="127000">
                <a:moveTo>
                  <a:pt x="1066418" y="63500"/>
                </a:moveTo>
                <a:lnTo>
                  <a:pt x="1015618" y="127000"/>
                </a:lnTo>
                <a:lnTo>
                  <a:pt x="1129918" y="69850"/>
                </a:lnTo>
                <a:lnTo>
                  <a:pt x="1066418" y="69850"/>
                </a:lnTo>
                <a:lnTo>
                  <a:pt x="1066418" y="63500"/>
                </a:lnTo>
                <a:close/>
              </a:path>
              <a:path w="1143000" h="127000">
                <a:moveTo>
                  <a:pt x="1016000" y="57150"/>
                </a:moveTo>
                <a:lnTo>
                  <a:pt x="965200" y="57150"/>
                </a:lnTo>
                <a:lnTo>
                  <a:pt x="965200" y="69850"/>
                </a:lnTo>
                <a:lnTo>
                  <a:pt x="1016000" y="69850"/>
                </a:lnTo>
                <a:lnTo>
                  <a:pt x="1016000" y="57150"/>
                </a:lnTo>
                <a:close/>
              </a:path>
              <a:path w="1143000" h="127000">
                <a:moveTo>
                  <a:pt x="1061339" y="57150"/>
                </a:moveTo>
                <a:lnTo>
                  <a:pt x="1054100" y="57150"/>
                </a:lnTo>
                <a:lnTo>
                  <a:pt x="1054100" y="69850"/>
                </a:lnTo>
                <a:lnTo>
                  <a:pt x="1061339" y="69850"/>
                </a:lnTo>
                <a:lnTo>
                  <a:pt x="1066418" y="63500"/>
                </a:lnTo>
                <a:lnTo>
                  <a:pt x="1061339" y="57150"/>
                </a:lnTo>
                <a:close/>
              </a:path>
              <a:path w="1143000" h="127000">
                <a:moveTo>
                  <a:pt x="1129918" y="57150"/>
                </a:moveTo>
                <a:lnTo>
                  <a:pt x="1066418" y="57150"/>
                </a:lnTo>
                <a:lnTo>
                  <a:pt x="1066418" y="69850"/>
                </a:lnTo>
                <a:lnTo>
                  <a:pt x="1129918" y="69850"/>
                </a:lnTo>
                <a:lnTo>
                  <a:pt x="1142618" y="63500"/>
                </a:lnTo>
                <a:lnTo>
                  <a:pt x="1129918" y="57150"/>
                </a:lnTo>
                <a:close/>
              </a:path>
              <a:path w="1143000" h="127000">
                <a:moveTo>
                  <a:pt x="1015618" y="0"/>
                </a:moveTo>
                <a:lnTo>
                  <a:pt x="1066418" y="63500"/>
                </a:lnTo>
                <a:lnTo>
                  <a:pt x="1066418" y="57150"/>
                </a:lnTo>
                <a:lnTo>
                  <a:pt x="1129918" y="57150"/>
                </a:lnTo>
                <a:lnTo>
                  <a:pt x="101561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4"/>
          <p:cNvSpPr/>
          <p:nvPr/>
        </p:nvSpPr>
        <p:spPr>
          <a:xfrm>
            <a:off x="7434580" y="3232404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5"/>
          <p:cNvSpPr/>
          <p:nvPr/>
        </p:nvSpPr>
        <p:spPr>
          <a:xfrm>
            <a:off x="8584692" y="3416046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20" h="264160">
                <a:moveTo>
                  <a:pt x="64007" y="104139"/>
                </a:moveTo>
                <a:lnTo>
                  <a:pt x="0" y="104139"/>
                </a:lnTo>
                <a:lnTo>
                  <a:pt x="80009" y="264159"/>
                </a:lnTo>
                <a:lnTo>
                  <a:pt x="152018" y="120141"/>
                </a:lnTo>
                <a:lnTo>
                  <a:pt x="64007" y="120141"/>
                </a:lnTo>
                <a:lnTo>
                  <a:pt x="64007" y="104139"/>
                </a:lnTo>
                <a:close/>
              </a:path>
              <a:path w="160020" h="264160">
                <a:moveTo>
                  <a:pt x="96011" y="0"/>
                </a:moveTo>
                <a:lnTo>
                  <a:pt x="64007" y="0"/>
                </a:lnTo>
                <a:lnTo>
                  <a:pt x="64007" y="120141"/>
                </a:lnTo>
                <a:lnTo>
                  <a:pt x="96011" y="120141"/>
                </a:lnTo>
                <a:lnTo>
                  <a:pt x="96011" y="0"/>
                </a:lnTo>
                <a:close/>
              </a:path>
              <a:path w="160020" h="264160">
                <a:moveTo>
                  <a:pt x="160019" y="104139"/>
                </a:moveTo>
                <a:lnTo>
                  <a:pt x="96011" y="104139"/>
                </a:lnTo>
                <a:lnTo>
                  <a:pt x="96011" y="120141"/>
                </a:lnTo>
                <a:lnTo>
                  <a:pt x="152018" y="120141"/>
                </a:lnTo>
                <a:lnTo>
                  <a:pt x="160019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6"/>
          <p:cNvSpPr/>
          <p:nvPr/>
        </p:nvSpPr>
        <p:spPr>
          <a:xfrm>
            <a:off x="7498080" y="3450844"/>
            <a:ext cx="1143000" cy="127000"/>
          </a:xfrm>
          <a:custGeom>
            <a:avLst/>
            <a:gdLst/>
            <a:ahLst/>
            <a:cxnLst/>
            <a:rect l="l" t="t" r="r" b="b"/>
            <a:pathLst>
              <a:path w="114300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81279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79" y="57150"/>
                </a:lnTo>
                <a:lnTo>
                  <a:pt x="127000" y="0"/>
                </a:lnTo>
                <a:close/>
              </a:path>
              <a:path w="1143000" h="127000">
                <a:moveTo>
                  <a:pt x="76200" y="63500"/>
                </a:moveTo>
                <a:lnTo>
                  <a:pt x="76200" y="69850"/>
                </a:lnTo>
                <a:lnTo>
                  <a:pt x="81279" y="69850"/>
                </a:lnTo>
                <a:lnTo>
                  <a:pt x="76200" y="63500"/>
                </a:lnTo>
                <a:close/>
              </a:path>
              <a:path w="1143000" h="127000">
                <a:moveTo>
                  <a:pt x="127000" y="57150"/>
                </a:moveTo>
                <a:lnTo>
                  <a:pt x="81279" y="57150"/>
                </a:lnTo>
                <a:lnTo>
                  <a:pt x="76200" y="63500"/>
                </a:lnTo>
                <a:lnTo>
                  <a:pt x="81279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1143000" h="127000">
                <a:moveTo>
                  <a:pt x="81279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79" y="57150"/>
                </a:lnTo>
                <a:close/>
              </a:path>
              <a:path w="1143000" h="127000">
                <a:moveTo>
                  <a:pt x="215900" y="57150"/>
                </a:moveTo>
                <a:lnTo>
                  <a:pt x="165100" y="57150"/>
                </a:lnTo>
                <a:lnTo>
                  <a:pt x="165100" y="69850"/>
                </a:lnTo>
                <a:lnTo>
                  <a:pt x="215900" y="69850"/>
                </a:lnTo>
                <a:lnTo>
                  <a:pt x="215900" y="57150"/>
                </a:lnTo>
                <a:close/>
              </a:path>
              <a:path w="1143000" h="127000">
                <a:moveTo>
                  <a:pt x="3048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04800" y="69850"/>
                </a:lnTo>
                <a:lnTo>
                  <a:pt x="304800" y="57150"/>
                </a:lnTo>
                <a:close/>
              </a:path>
              <a:path w="1143000" h="127000">
                <a:moveTo>
                  <a:pt x="393700" y="57150"/>
                </a:moveTo>
                <a:lnTo>
                  <a:pt x="342900" y="57150"/>
                </a:lnTo>
                <a:lnTo>
                  <a:pt x="342900" y="69850"/>
                </a:lnTo>
                <a:lnTo>
                  <a:pt x="393700" y="69850"/>
                </a:lnTo>
                <a:lnTo>
                  <a:pt x="393700" y="57150"/>
                </a:lnTo>
                <a:close/>
              </a:path>
              <a:path w="1143000" h="127000">
                <a:moveTo>
                  <a:pt x="482600" y="57150"/>
                </a:moveTo>
                <a:lnTo>
                  <a:pt x="431800" y="57150"/>
                </a:lnTo>
                <a:lnTo>
                  <a:pt x="431800" y="69850"/>
                </a:lnTo>
                <a:lnTo>
                  <a:pt x="482600" y="69850"/>
                </a:lnTo>
                <a:lnTo>
                  <a:pt x="482600" y="57150"/>
                </a:lnTo>
                <a:close/>
              </a:path>
              <a:path w="1143000" h="127000">
                <a:moveTo>
                  <a:pt x="571500" y="57150"/>
                </a:moveTo>
                <a:lnTo>
                  <a:pt x="520700" y="57150"/>
                </a:lnTo>
                <a:lnTo>
                  <a:pt x="520700" y="69850"/>
                </a:lnTo>
                <a:lnTo>
                  <a:pt x="571500" y="69850"/>
                </a:lnTo>
                <a:lnTo>
                  <a:pt x="571500" y="57150"/>
                </a:lnTo>
                <a:close/>
              </a:path>
              <a:path w="1143000" h="127000">
                <a:moveTo>
                  <a:pt x="660400" y="57150"/>
                </a:moveTo>
                <a:lnTo>
                  <a:pt x="609600" y="57150"/>
                </a:lnTo>
                <a:lnTo>
                  <a:pt x="609600" y="69850"/>
                </a:lnTo>
                <a:lnTo>
                  <a:pt x="660400" y="69850"/>
                </a:lnTo>
                <a:lnTo>
                  <a:pt x="660400" y="57150"/>
                </a:lnTo>
                <a:close/>
              </a:path>
              <a:path w="1143000" h="127000">
                <a:moveTo>
                  <a:pt x="749300" y="57150"/>
                </a:moveTo>
                <a:lnTo>
                  <a:pt x="698500" y="57150"/>
                </a:lnTo>
                <a:lnTo>
                  <a:pt x="698500" y="69850"/>
                </a:lnTo>
                <a:lnTo>
                  <a:pt x="749300" y="69850"/>
                </a:lnTo>
                <a:lnTo>
                  <a:pt x="749300" y="57150"/>
                </a:lnTo>
                <a:close/>
              </a:path>
              <a:path w="1143000" h="127000">
                <a:moveTo>
                  <a:pt x="838200" y="57150"/>
                </a:moveTo>
                <a:lnTo>
                  <a:pt x="787400" y="57150"/>
                </a:lnTo>
                <a:lnTo>
                  <a:pt x="787400" y="69850"/>
                </a:lnTo>
                <a:lnTo>
                  <a:pt x="838200" y="69850"/>
                </a:lnTo>
                <a:lnTo>
                  <a:pt x="838200" y="57150"/>
                </a:lnTo>
                <a:close/>
              </a:path>
              <a:path w="1143000" h="127000">
                <a:moveTo>
                  <a:pt x="927100" y="57150"/>
                </a:moveTo>
                <a:lnTo>
                  <a:pt x="876300" y="57150"/>
                </a:lnTo>
                <a:lnTo>
                  <a:pt x="876300" y="69850"/>
                </a:lnTo>
                <a:lnTo>
                  <a:pt x="927100" y="69850"/>
                </a:lnTo>
                <a:lnTo>
                  <a:pt x="927100" y="57150"/>
                </a:lnTo>
                <a:close/>
              </a:path>
              <a:path w="1143000" h="127000">
                <a:moveTo>
                  <a:pt x="1066419" y="63500"/>
                </a:moveTo>
                <a:lnTo>
                  <a:pt x="1015619" y="127000"/>
                </a:lnTo>
                <a:lnTo>
                  <a:pt x="1129919" y="69850"/>
                </a:lnTo>
                <a:lnTo>
                  <a:pt x="1066419" y="69850"/>
                </a:lnTo>
                <a:lnTo>
                  <a:pt x="1066419" y="63500"/>
                </a:lnTo>
                <a:close/>
              </a:path>
              <a:path w="1143000" h="127000">
                <a:moveTo>
                  <a:pt x="1016000" y="57150"/>
                </a:moveTo>
                <a:lnTo>
                  <a:pt x="965200" y="57150"/>
                </a:lnTo>
                <a:lnTo>
                  <a:pt x="965200" y="69850"/>
                </a:lnTo>
                <a:lnTo>
                  <a:pt x="1016000" y="69850"/>
                </a:lnTo>
                <a:lnTo>
                  <a:pt x="1016000" y="57150"/>
                </a:lnTo>
                <a:close/>
              </a:path>
              <a:path w="1143000" h="127000">
                <a:moveTo>
                  <a:pt x="1061339" y="57150"/>
                </a:moveTo>
                <a:lnTo>
                  <a:pt x="1054100" y="57150"/>
                </a:lnTo>
                <a:lnTo>
                  <a:pt x="1054100" y="69850"/>
                </a:lnTo>
                <a:lnTo>
                  <a:pt x="1061339" y="69850"/>
                </a:lnTo>
                <a:lnTo>
                  <a:pt x="1066419" y="63500"/>
                </a:lnTo>
                <a:lnTo>
                  <a:pt x="1061339" y="57150"/>
                </a:lnTo>
                <a:close/>
              </a:path>
              <a:path w="1143000" h="127000">
                <a:moveTo>
                  <a:pt x="1129919" y="57150"/>
                </a:moveTo>
                <a:lnTo>
                  <a:pt x="1066419" y="57150"/>
                </a:lnTo>
                <a:lnTo>
                  <a:pt x="1066419" y="69850"/>
                </a:lnTo>
                <a:lnTo>
                  <a:pt x="1129919" y="69850"/>
                </a:lnTo>
                <a:lnTo>
                  <a:pt x="1142619" y="63500"/>
                </a:lnTo>
                <a:lnTo>
                  <a:pt x="1129919" y="57150"/>
                </a:lnTo>
                <a:close/>
              </a:path>
              <a:path w="1143000" h="127000">
                <a:moveTo>
                  <a:pt x="1015619" y="0"/>
                </a:moveTo>
                <a:lnTo>
                  <a:pt x="1066419" y="63500"/>
                </a:lnTo>
                <a:lnTo>
                  <a:pt x="1066419" y="57150"/>
                </a:lnTo>
                <a:lnTo>
                  <a:pt x="1129919" y="57150"/>
                </a:lnTo>
                <a:lnTo>
                  <a:pt x="101561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7"/>
          <p:cNvSpPr txBox="1"/>
          <p:nvPr/>
        </p:nvSpPr>
        <p:spPr>
          <a:xfrm>
            <a:off x="234951" y="3434841"/>
            <a:ext cx="8756650" cy="22230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kern="0" dirty="0">
                <a:latin typeface="Arial"/>
                <a:cs typeface="Arial"/>
              </a:rPr>
              <a:t>Task 1</a:t>
            </a:r>
          </a:p>
          <a:p>
            <a:pPr>
              <a:lnSpc>
                <a:spcPct val="100000"/>
              </a:lnSpc>
            </a:pPr>
            <a:endParaRPr sz="2200" kern="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 kern="0" dirty="0">
              <a:latin typeface="Times New Roman"/>
              <a:cs typeface="Times New Roman"/>
            </a:endParaRPr>
          </a:p>
          <a:p>
            <a:pPr marL="12700">
              <a:lnSpc>
                <a:spcPts val="2510"/>
              </a:lnSpc>
            </a:pPr>
            <a:r>
              <a:rPr sz="2200" b="1" kern="0" dirty="0">
                <a:latin typeface="Trebuchet MS"/>
                <a:cs typeface="Trebuchet MS"/>
              </a:rPr>
              <a:t>Example: </a:t>
            </a:r>
            <a:r>
              <a:rPr sz="2200" kern="0" dirty="0">
                <a:solidFill>
                  <a:srgbClr val="006FC0"/>
                </a:solidFill>
                <a:latin typeface="Arial"/>
                <a:cs typeface="Arial"/>
              </a:rPr>
              <a:t>engine control task in the car</a:t>
            </a:r>
            <a:endParaRPr sz="2200" kern="0" dirty="0">
              <a:latin typeface="Arial"/>
              <a:cs typeface="Arial"/>
            </a:endParaRPr>
          </a:p>
          <a:p>
            <a:pPr marL="12700">
              <a:lnSpc>
                <a:spcPts val="2375"/>
              </a:lnSpc>
            </a:pPr>
            <a:r>
              <a:rPr sz="2200" kern="0" dirty="0">
                <a:latin typeface="Arial"/>
                <a:cs typeface="Arial"/>
              </a:rPr>
              <a:t>The activation time between two jobs is proportional to the speed of </a:t>
            </a:r>
            <a:r>
              <a:rPr sz="2200" kern="0" dirty="0" smtClean="0">
                <a:latin typeface="Arial"/>
                <a:cs typeface="Arial"/>
              </a:rPr>
              <a:t>the</a:t>
            </a:r>
            <a:r>
              <a:rPr lang="en-US" sz="2200" kern="0" dirty="0" smtClean="0">
                <a:latin typeface="Arial"/>
                <a:cs typeface="Arial"/>
              </a:rPr>
              <a:t> </a:t>
            </a:r>
            <a:r>
              <a:rPr sz="2200" kern="0" dirty="0" smtClean="0">
                <a:latin typeface="Arial"/>
                <a:cs typeface="Arial"/>
              </a:rPr>
              <a:t>engine</a:t>
            </a:r>
            <a:r>
              <a:rPr sz="2200" kern="0" dirty="0">
                <a:latin typeface="Arial"/>
                <a:cs typeface="Arial"/>
              </a:rPr>
              <a:t>, i.e., the faster you drive, the higher is the frequency of job releases</a:t>
            </a:r>
          </a:p>
        </p:txBody>
      </p:sp>
    </p:spTree>
    <p:extLst>
      <p:ext uri="{BB962C8B-B14F-4D97-AF65-F5344CB8AC3E}">
        <p14:creationId xmlns:p14="http://schemas.microsoft.com/office/powerpoint/2010/main" val="2420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Taxonomy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29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304800" y="1192576"/>
            <a:ext cx="7926273" cy="21686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kern="0" dirty="0">
                <a:solidFill>
                  <a:srgbClr val="00AFEF"/>
                </a:solidFill>
                <a:latin typeface="Trebuchet MS"/>
                <a:cs typeface="Trebuchet MS"/>
              </a:rPr>
              <a:t>Analyzing aperiodic tasks is challenging</a:t>
            </a:r>
            <a:endParaRPr sz="2400" kern="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kern="0" dirty="0">
              <a:latin typeface="Times New Roman"/>
              <a:cs typeface="Times New Roman"/>
            </a:endParaRPr>
          </a:p>
          <a:p>
            <a:pPr marL="215265" marR="5080" indent="-194945">
              <a:lnSpc>
                <a:spcPct val="97100"/>
              </a:lnSpc>
              <a:buClr>
                <a:srgbClr val="00AFEF"/>
              </a:buClr>
              <a:buSzPct val="89583"/>
              <a:buChar char="•"/>
              <a:tabLst>
                <a:tab pos="215900" algn="l"/>
              </a:tabLst>
            </a:pPr>
            <a:r>
              <a:rPr sz="2000" kern="0" dirty="0">
                <a:latin typeface="Arial"/>
                <a:cs typeface="Arial"/>
              </a:rPr>
              <a:t>Since it is hard to predict the future workload, it is hard to  analyze the system to find the </a:t>
            </a:r>
            <a:r>
              <a:rPr sz="2000" kern="0" dirty="0" smtClean="0">
                <a:latin typeface="Arial"/>
                <a:cs typeface="Arial"/>
              </a:rPr>
              <a:t>worst-</a:t>
            </a:r>
            <a:r>
              <a:rPr lang="en-US" sz="2000" kern="0" dirty="0" smtClean="0">
                <a:latin typeface="Arial"/>
                <a:cs typeface="Arial"/>
              </a:rPr>
              <a:t>c</a:t>
            </a:r>
            <a:r>
              <a:rPr sz="2000" kern="0" dirty="0" smtClean="0">
                <a:latin typeface="Arial"/>
                <a:cs typeface="Arial"/>
              </a:rPr>
              <a:t>ase </a:t>
            </a:r>
            <a:r>
              <a:rPr sz="2000" kern="0" dirty="0">
                <a:latin typeface="Arial"/>
                <a:cs typeface="Arial"/>
              </a:rPr>
              <a:t>response time of  the tasks</a:t>
            </a:r>
          </a:p>
          <a:p>
            <a:pPr marL="215265" marR="37465" indent="-194945">
              <a:lnSpc>
                <a:spcPts val="2800"/>
              </a:lnSpc>
              <a:spcBef>
                <a:spcPts val="665"/>
              </a:spcBef>
              <a:buClr>
                <a:srgbClr val="00AFEF"/>
              </a:buClr>
              <a:buSzPct val="89583"/>
              <a:buChar char="•"/>
              <a:tabLst>
                <a:tab pos="215900" algn="l"/>
              </a:tabLst>
            </a:pPr>
            <a:r>
              <a:rPr sz="2000" kern="0" dirty="0">
                <a:latin typeface="Arial"/>
                <a:cs typeface="Arial"/>
              </a:rPr>
              <a:t>With unbounded arrival </a:t>
            </a:r>
            <a:r>
              <a:rPr sz="2000" kern="0" dirty="0" smtClean="0">
                <a:latin typeface="Arial"/>
                <a:cs typeface="Arial"/>
              </a:rPr>
              <a:t>times</a:t>
            </a:r>
            <a:r>
              <a:rPr sz="2000" kern="0" dirty="0">
                <a:latin typeface="Arial"/>
                <a:cs typeface="Arial"/>
              </a:rPr>
              <a:t>, it is impossible to  guarantee the timeliness of a resource-constrained system</a:t>
            </a:r>
          </a:p>
        </p:txBody>
      </p:sp>
      <p:sp>
        <p:nvSpPr>
          <p:cNvPr id="18" name="object 7"/>
          <p:cNvSpPr/>
          <p:nvPr/>
        </p:nvSpPr>
        <p:spPr>
          <a:xfrm>
            <a:off x="1329436" y="4530852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/>
          <p:cNvSpPr/>
          <p:nvPr/>
        </p:nvSpPr>
        <p:spPr>
          <a:xfrm>
            <a:off x="1179575" y="4954523"/>
            <a:ext cx="7651750" cy="76200"/>
          </a:xfrm>
          <a:custGeom>
            <a:avLst/>
            <a:gdLst/>
            <a:ahLst/>
            <a:cxnLst/>
            <a:rect l="l" t="t" r="r" b="b"/>
            <a:pathLst>
              <a:path w="7651750" h="76200">
                <a:moveTo>
                  <a:pt x="7575550" y="0"/>
                </a:moveTo>
                <a:lnTo>
                  <a:pt x="7575550" y="76200"/>
                </a:lnTo>
                <a:lnTo>
                  <a:pt x="7639050" y="44450"/>
                </a:lnTo>
                <a:lnTo>
                  <a:pt x="7588377" y="44450"/>
                </a:lnTo>
                <a:lnTo>
                  <a:pt x="7588377" y="31750"/>
                </a:lnTo>
                <a:lnTo>
                  <a:pt x="7639050" y="31750"/>
                </a:lnTo>
                <a:lnTo>
                  <a:pt x="7575550" y="0"/>
                </a:lnTo>
                <a:close/>
              </a:path>
              <a:path w="7651750" h="76200">
                <a:moveTo>
                  <a:pt x="75755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575550" y="44450"/>
                </a:lnTo>
                <a:lnTo>
                  <a:pt x="7575550" y="31750"/>
                </a:lnTo>
                <a:close/>
              </a:path>
              <a:path w="7651750" h="76200">
                <a:moveTo>
                  <a:pt x="7639050" y="31750"/>
                </a:moveTo>
                <a:lnTo>
                  <a:pt x="7588377" y="31750"/>
                </a:lnTo>
                <a:lnTo>
                  <a:pt x="7588377" y="44450"/>
                </a:lnTo>
                <a:lnTo>
                  <a:pt x="7639050" y="44450"/>
                </a:lnTo>
                <a:lnTo>
                  <a:pt x="7651750" y="38100"/>
                </a:lnTo>
                <a:lnTo>
                  <a:pt x="763905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/>
          <p:cNvSpPr/>
          <p:nvPr/>
        </p:nvSpPr>
        <p:spPr>
          <a:xfrm>
            <a:off x="2478023" y="4752594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19" h="264160">
                <a:moveTo>
                  <a:pt x="64007" y="104139"/>
                </a:moveTo>
                <a:lnTo>
                  <a:pt x="0" y="104139"/>
                </a:lnTo>
                <a:lnTo>
                  <a:pt x="80009" y="264159"/>
                </a:lnTo>
                <a:lnTo>
                  <a:pt x="152018" y="120141"/>
                </a:lnTo>
                <a:lnTo>
                  <a:pt x="64007" y="120141"/>
                </a:lnTo>
                <a:lnTo>
                  <a:pt x="64007" y="104139"/>
                </a:lnTo>
                <a:close/>
              </a:path>
              <a:path w="160019" h="264160">
                <a:moveTo>
                  <a:pt x="96012" y="0"/>
                </a:moveTo>
                <a:lnTo>
                  <a:pt x="64007" y="0"/>
                </a:lnTo>
                <a:lnTo>
                  <a:pt x="64007" y="120141"/>
                </a:lnTo>
                <a:lnTo>
                  <a:pt x="96012" y="120141"/>
                </a:lnTo>
                <a:lnTo>
                  <a:pt x="96012" y="0"/>
                </a:lnTo>
                <a:close/>
              </a:path>
              <a:path w="160019" h="264160">
                <a:moveTo>
                  <a:pt x="160019" y="104139"/>
                </a:moveTo>
                <a:lnTo>
                  <a:pt x="96012" y="104139"/>
                </a:lnTo>
                <a:lnTo>
                  <a:pt x="96012" y="120141"/>
                </a:lnTo>
                <a:lnTo>
                  <a:pt x="152018" y="120141"/>
                </a:lnTo>
                <a:lnTo>
                  <a:pt x="160019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/>
          <p:cNvSpPr/>
          <p:nvPr/>
        </p:nvSpPr>
        <p:spPr>
          <a:xfrm>
            <a:off x="1392936" y="4787391"/>
            <a:ext cx="1143000" cy="127000"/>
          </a:xfrm>
          <a:custGeom>
            <a:avLst/>
            <a:gdLst/>
            <a:ahLst/>
            <a:cxnLst/>
            <a:rect l="l" t="t" r="r" b="b"/>
            <a:pathLst>
              <a:path w="1143000" h="127000">
                <a:moveTo>
                  <a:pt x="127000" y="0"/>
                </a:moveTo>
                <a:lnTo>
                  <a:pt x="0" y="63499"/>
                </a:lnTo>
                <a:lnTo>
                  <a:pt x="127000" y="126999"/>
                </a:lnTo>
                <a:lnTo>
                  <a:pt x="81280" y="69849"/>
                </a:lnTo>
                <a:lnTo>
                  <a:pt x="76200" y="69849"/>
                </a:lnTo>
                <a:lnTo>
                  <a:pt x="76200" y="57149"/>
                </a:lnTo>
                <a:lnTo>
                  <a:pt x="81280" y="57149"/>
                </a:lnTo>
                <a:lnTo>
                  <a:pt x="127000" y="0"/>
                </a:lnTo>
                <a:close/>
              </a:path>
              <a:path w="1143000" h="127000">
                <a:moveTo>
                  <a:pt x="76200" y="63499"/>
                </a:moveTo>
                <a:lnTo>
                  <a:pt x="76200" y="69849"/>
                </a:lnTo>
                <a:lnTo>
                  <a:pt x="81280" y="69849"/>
                </a:lnTo>
                <a:lnTo>
                  <a:pt x="76200" y="63499"/>
                </a:lnTo>
                <a:close/>
              </a:path>
              <a:path w="1143000" h="127000">
                <a:moveTo>
                  <a:pt x="127000" y="57149"/>
                </a:moveTo>
                <a:lnTo>
                  <a:pt x="81280" y="57149"/>
                </a:lnTo>
                <a:lnTo>
                  <a:pt x="76200" y="63499"/>
                </a:lnTo>
                <a:lnTo>
                  <a:pt x="81280" y="69849"/>
                </a:lnTo>
                <a:lnTo>
                  <a:pt x="127000" y="69849"/>
                </a:lnTo>
                <a:lnTo>
                  <a:pt x="127000" y="57149"/>
                </a:lnTo>
                <a:close/>
              </a:path>
              <a:path w="1143000" h="127000">
                <a:moveTo>
                  <a:pt x="81280" y="57149"/>
                </a:moveTo>
                <a:lnTo>
                  <a:pt x="76200" y="57149"/>
                </a:lnTo>
                <a:lnTo>
                  <a:pt x="76200" y="63499"/>
                </a:lnTo>
                <a:lnTo>
                  <a:pt x="81280" y="57149"/>
                </a:lnTo>
                <a:close/>
              </a:path>
              <a:path w="1143000" h="127000">
                <a:moveTo>
                  <a:pt x="215900" y="57149"/>
                </a:moveTo>
                <a:lnTo>
                  <a:pt x="165100" y="57149"/>
                </a:lnTo>
                <a:lnTo>
                  <a:pt x="165100" y="69849"/>
                </a:lnTo>
                <a:lnTo>
                  <a:pt x="215900" y="69849"/>
                </a:lnTo>
                <a:lnTo>
                  <a:pt x="215900" y="57149"/>
                </a:lnTo>
                <a:close/>
              </a:path>
              <a:path w="1143000" h="127000">
                <a:moveTo>
                  <a:pt x="304800" y="57149"/>
                </a:moveTo>
                <a:lnTo>
                  <a:pt x="254000" y="57149"/>
                </a:lnTo>
                <a:lnTo>
                  <a:pt x="254000" y="69849"/>
                </a:lnTo>
                <a:lnTo>
                  <a:pt x="304800" y="69849"/>
                </a:lnTo>
                <a:lnTo>
                  <a:pt x="304800" y="57149"/>
                </a:lnTo>
                <a:close/>
              </a:path>
              <a:path w="1143000" h="127000">
                <a:moveTo>
                  <a:pt x="393700" y="57149"/>
                </a:moveTo>
                <a:lnTo>
                  <a:pt x="342900" y="57149"/>
                </a:lnTo>
                <a:lnTo>
                  <a:pt x="342900" y="69849"/>
                </a:lnTo>
                <a:lnTo>
                  <a:pt x="393700" y="69849"/>
                </a:lnTo>
                <a:lnTo>
                  <a:pt x="393700" y="57149"/>
                </a:lnTo>
                <a:close/>
              </a:path>
              <a:path w="1143000" h="127000">
                <a:moveTo>
                  <a:pt x="482600" y="57149"/>
                </a:moveTo>
                <a:lnTo>
                  <a:pt x="431800" y="57149"/>
                </a:lnTo>
                <a:lnTo>
                  <a:pt x="431800" y="69849"/>
                </a:lnTo>
                <a:lnTo>
                  <a:pt x="482600" y="69849"/>
                </a:lnTo>
                <a:lnTo>
                  <a:pt x="482600" y="57149"/>
                </a:lnTo>
                <a:close/>
              </a:path>
              <a:path w="1143000" h="127000">
                <a:moveTo>
                  <a:pt x="571500" y="57149"/>
                </a:moveTo>
                <a:lnTo>
                  <a:pt x="520700" y="57149"/>
                </a:lnTo>
                <a:lnTo>
                  <a:pt x="520700" y="69849"/>
                </a:lnTo>
                <a:lnTo>
                  <a:pt x="571500" y="69849"/>
                </a:lnTo>
                <a:lnTo>
                  <a:pt x="571500" y="57149"/>
                </a:lnTo>
                <a:close/>
              </a:path>
              <a:path w="1143000" h="127000">
                <a:moveTo>
                  <a:pt x="660400" y="57149"/>
                </a:moveTo>
                <a:lnTo>
                  <a:pt x="609600" y="57149"/>
                </a:lnTo>
                <a:lnTo>
                  <a:pt x="609600" y="69849"/>
                </a:lnTo>
                <a:lnTo>
                  <a:pt x="660400" y="69849"/>
                </a:lnTo>
                <a:lnTo>
                  <a:pt x="660400" y="57149"/>
                </a:lnTo>
                <a:close/>
              </a:path>
              <a:path w="1143000" h="127000">
                <a:moveTo>
                  <a:pt x="749300" y="57149"/>
                </a:moveTo>
                <a:lnTo>
                  <a:pt x="698500" y="57149"/>
                </a:lnTo>
                <a:lnTo>
                  <a:pt x="698500" y="69849"/>
                </a:lnTo>
                <a:lnTo>
                  <a:pt x="749300" y="69849"/>
                </a:lnTo>
                <a:lnTo>
                  <a:pt x="749300" y="57149"/>
                </a:lnTo>
                <a:close/>
              </a:path>
              <a:path w="1143000" h="127000">
                <a:moveTo>
                  <a:pt x="838200" y="57149"/>
                </a:moveTo>
                <a:lnTo>
                  <a:pt x="787400" y="57149"/>
                </a:lnTo>
                <a:lnTo>
                  <a:pt x="787400" y="69849"/>
                </a:lnTo>
                <a:lnTo>
                  <a:pt x="838200" y="69849"/>
                </a:lnTo>
                <a:lnTo>
                  <a:pt x="838200" y="57149"/>
                </a:lnTo>
                <a:close/>
              </a:path>
              <a:path w="1143000" h="127000">
                <a:moveTo>
                  <a:pt x="927100" y="57149"/>
                </a:moveTo>
                <a:lnTo>
                  <a:pt x="876300" y="57149"/>
                </a:lnTo>
                <a:lnTo>
                  <a:pt x="876300" y="69849"/>
                </a:lnTo>
                <a:lnTo>
                  <a:pt x="927100" y="69849"/>
                </a:lnTo>
                <a:lnTo>
                  <a:pt x="927100" y="57149"/>
                </a:lnTo>
                <a:close/>
              </a:path>
              <a:path w="1143000" h="127000">
                <a:moveTo>
                  <a:pt x="1066419" y="63499"/>
                </a:moveTo>
                <a:lnTo>
                  <a:pt x="1015619" y="126999"/>
                </a:lnTo>
                <a:lnTo>
                  <a:pt x="1129919" y="69849"/>
                </a:lnTo>
                <a:lnTo>
                  <a:pt x="1066419" y="69849"/>
                </a:lnTo>
                <a:lnTo>
                  <a:pt x="1066419" y="63499"/>
                </a:lnTo>
                <a:close/>
              </a:path>
              <a:path w="1143000" h="127000">
                <a:moveTo>
                  <a:pt x="1016000" y="57149"/>
                </a:moveTo>
                <a:lnTo>
                  <a:pt x="965200" y="57149"/>
                </a:lnTo>
                <a:lnTo>
                  <a:pt x="965200" y="69849"/>
                </a:lnTo>
                <a:lnTo>
                  <a:pt x="1016000" y="69849"/>
                </a:lnTo>
                <a:lnTo>
                  <a:pt x="1016000" y="57149"/>
                </a:lnTo>
                <a:close/>
              </a:path>
              <a:path w="1143000" h="127000">
                <a:moveTo>
                  <a:pt x="1061339" y="57149"/>
                </a:moveTo>
                <a:lnTo>
                  <a:pt x="1054100" y="57149"/>
                </a:lnTo>
                <a:lnTo>
                  <a:pt x="1054100" y="69849"/>
                </a:lnTo>
                <a:lnTo>
                  <a:pt x="1061339" y="69849"/>
                </a:lnTo>
                <a:lnTo>
                  <a:pt x="1066419" y="63499"/>
                </a:lnTo>
                <a:lnTo>
                  <a:pt x="1061339" y="57149"/>
                </a:lnTo>
                <a:close/>
              </a:path>
              <a:path w="1143000" h="127000">
                <a:moveTo>
                  <a:pt x="1129919" y="57149"/>
                </a:moveTo>
                <a:lnTo>
                  <a:pt x="1066419" y="57149"/>
                </a:lnTo>
                <a:lnTo>
                  <a:pt x="1066419" y="69849"/>
                </a:lnTo>
                <a:lnTo>
                  <a:pt x="1129919" y="69849"/>
                </a:lnTo>
                <a:lnTo>
                  <a:pt x="1142619" y="63499"/>
                </a:lnTo>
                <a:lnTo>
                  <a:pt x="1129919" y="57149"/>
                </a:lnTo>
                <a:close/>
              </a:path>
              <a:path w="1143000" h="127000">
                <a:moveTo>
                  <a:pt x="1015619" y="0"/>
                </a:moveTo>
                <a:lnTo>
                  <a:pt x="1066419" y="63499"/>
                </a:lnTo>
                <a:lnTo>
                  <a:pt x="1066419" y="57149"/>
                </a:lnTo>
                <a:lnTo>
                  <a:pt x="1129919" y="57149"/>
                </a:lnTo>
                <a:lnTo>
                  <a:pt x="101561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1"/>
          <p:cNvSpPr txBox="1"/>
          <p:nvPr/>
        </p:nvSpPr>
        <p:spPr>
          <a:xfrm>
            <a:off x="298195" y="4736413"/>
            <a:ext cx="88138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kern="0" dirty="0">
                <a:latin typeface="Arial"/>
                <a:cs typeface="Arial"/>
              </a:rPr>
              <a:t>Task 1</a:t>
            </a:r>
          </a:p>
        </p:txBody>
      </p:sp>
      <p:sp>
        <p:nvSpPr>
          <p:cNvPr id="23" name="object 12"/>
          <p:cNvSpPr/>
          <p:nvPr/>
        </p:nvSpPr>
        <p:spPr>
          <a:xfrm>
            <a:off x="3432555" y="4524755"/>
            <a:ext cx="2040128" cy="471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3"/>
          <p:cNvSpPr/>
          <p:nvPr/>
        </p:nvSpPr>
        <p:spPr>
          <a:xfrm>
            <a:off x="7434580" y="4533900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/>
          <p:cNvSpPr/>
          <p:nvPr/>
        </p:nvSpPr>
        <p:spPr>
          <a:xfrm>
            <a:off x="8584692" y="4717541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20" h="264160">
                <a:moveTo>
                  <a:pt x="64007" y="104139"/>
                </a:moveTo>
                <a:lnTo>
                  <a:pt x="0" y="104139"/>
                </a:lnTo>
                <a:lnTo>
                  <a:pt x="80009" y="264159"/>
                </a:lnTo>
                <a:lnTo>
                  <a:pt x="152018" y="120141"/>
                </a:lnTo>
                <a:lnTo>
                  <a:pt x="64007" y="120141"/>
                </a:lnTo>
                <a:lnTo>
                  <a:pt x="64007" y="104139"/>
                </a:lnTo>
                <a:close/>
              </a:path>
              <a:path w="160020" h="264160">
                <a:moveTo>
                  <a:pt x="96011" y="0"/>
                </a:moveTo>
                <a:lnTo>
                  <a:pt x="64007" y="0"/>
                </a:lnTo>
                <a:lnTo>
                  <a:pt x="64007" y="120141"/>
                </a:lnTo>
                <a:lnTo>
                  <a:pt x="96011" y="120141"/>
                </a:lnTo>
                <a:lnTo>
                  <a:pt x="96011" y="0"/>
                </a:lnTo>
                <a:close/>
              </a:path>
              <a:path w="160020" h="264160">
                <a:moveTo>
                  <a:pt x="160019" y="104139"/>
                </a:moveTo>
                <a:lnTo>
                  <a:pt x="96011" y="104139"/>
                </a:lnTo>
                <a:lnTo>
                  <a:pt x="96011" y="120141"/>
                </a:lnTo>
                <a:lnTo>
                  <a:pt x="152018" y="120141"/>
                </a:lnTo>
                <a:lnTo>
                  <a:pt x="160019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5"/>
          <p:cNvSpPr/>
          <p:nvPr/>
        </p:nvSpPr>
        <p:spPr>
          <a:xfrm>
            <a:off x="7498080" y="4752340"/>
            <a:ext cx="1143000" cy="127000"/>
          </a:xfrm>
          <a:custGeom>
            <a:avLst/>
            <a:gdLst/>
            <a:ahLst/>
            <a:cxnLst/>
            <a:rect l="l" t="t" r="r" b="b"/>
            <a:pathLst>
              <a:path w="114300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81279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79" y="57150"/>
                </a:lnTo>
                <a:lnTo>
                  <a:pt x="127000" y="0"/>
                </a:lnTo>
                <a:close/>
              </a:path>
              <a:path w="1143000" h="127000">
                <a:moveTo>
                  <a:pt x="76200" y="63500"/>
                </a:moveTo>
                <a:lnTo>
                  <a:pt x="76200" y="69850"/>
                </a:lnTo>
                <a:lnTo>
                  <a:pt x="81279" y="69850"/>
                </a:lnTo>
                <a:lnTo>
                  <a:pt x="76200" y="63500"/>
                </a:lnTo>
                <a:close/>
              </a:path>
              <a:path w="1143000" h="127000">
                <a:moveTo>
                  <a:pt x="127000" y="57150"/>
                </a:moveTo>
                <a:lnTo>
                  <a:pt x="81279" y="57150"/>
                </a:lnTo>
                <a:lnTo>
                  <a:pt x="76200" y="63500"/>
                </a:lnTo>
                <a:lnTo>
                  <a:pt x="81279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1143000" h="127000">
                <a:moveTo>
                  <a:pt x="81279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79" y="57150"/>
                </a:lnTo>
                <a:close/>
              </a:path>
              <a:path w="1143000" h="127000">
                <a:moveTo>
                  <a:pt x="215900" y="57150"/>
                </a:moveTo>
                <a:lnTo>
                  <a:pt x="165100" y="57150"/>
                </a:lnTo>
                <a:lnTo>
                  <a:pt x="165100" y="69850"/>
                </a:lnTo>
                <a:lnTo>
                  <a:pt x="215900" y="69850"/>
                </a:lnTo>
                <a:lnTo>
                  <a:pt x="215900" y="57150"/>
                </a:lnTo>
                <a:close/>
              </a:path>
              <a:path w="1143000" h="127000">
                <a:moveTo>
                  <a:pt x="3048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04800" y="69850"/>
                </a:lnTo>
                <a:lnTo>
                  <a:pt x="304800" y="57150"/>
                </a:lnTo>
                <a:close/>
              </a:path>
              <a:path w="1143000" h="127000">
                <a:moveTo>
                  <a:pt x="393700" y="57150"/>
                </a:moveTo>
                <a:lnTo>
                  <a:pt x="342900" y="57150"/>
                </a:lnTo>
                <a:lnTo>
                  <a:pt x="342900" y="69850"/>
                </a:lnTo>
                <a:lnTo>
                  <a:pt x="393700" y="69850"/>
                </a:lnTo>
                <a:lnTo>
                  <a:pt x="393700" y="57150"/>
                </a:lnTo>
                <a:close/>
              </a:path>
              <a:path w="1143000" h="127000">
                <a:moveTo>
                  <a:pt x="482600" y="57150"/>
                </a:moveTo>
                <a:lnTo>
                  <a:pt x="431800" y="57150"/>
                </a:lnTo>
                <a:lnTo>
                  <a:pt x="431800" y="69850"/>
                </a:lnTo>
                <a:lnTo>
                  <a:pt x="482600" y="69850"/>
                </a:lnTo>
                <a:lnTo>
                  <a:pt x="482600" y="57150"/>
                </a:lnTo>
                <a:close/>
              </a:path>
              <a:path w="1143000" h="127000">
                <a:moveTo>
                  <a:pt x="571500" y="57150"/>
                </a:moveTo>
                <a:lnTo>
                  <a:pt x="520700" y="57150"/>
                </a:lnTo>
                <a:lnTo>
                  <a:pt x="520700" y="69850"/>
                </a:lnTo>
                <a:lnTo>
                  <a:pt x="571500" y="69850"/>
                </a:lnTo>
                <a:lnTo>
                  <a:pt x="571500" y="57150"/>
                </a:lnTo>
                <a:close/>
              </a:path>
              <a:path w="1143000" h="127000">
                <a:moveTo>
                  <a:pt x="660400" y="57150"/>
                </a:moveTo>
                <a:lnTo>
                  <a:pt x="609600" y="57150"/>
                </a:lnTo>
                <a:lnTo>
                  <a:pt x="609600" y="69850"/>
                </a:lnTo>
                <a:lnTo>
                  <a:pt x="660400" y="69850"/>
                </a:lnTo>
                <a:lnTo>
                  <a:pt x="660400" y="57150"/>
                </a:lnTo>
                <a:close/>
              </a:path>
              <a:path w="1143000" h="127000">
                <a:moveTo>
                  <a:pt x="749300" y="57150"/>
                </a:moveTo>
                <a:lnTo>
                  <a:pt x="698500" y="57150"/>
                </a:lnTo>
                <a:lnTo>
                  <a:pt x="698500" y="69850"/>
                </a:lnTo>
                <a:lnTo>
                  <a:pt x="749300" y="69850"/>
                </a:lnTo>
                <a:lnTo>
                  <a:pt x="749300" y="57150"/>
                </a:lnTo>
                <a:close/>
              </a:path>
              <a:path w="1143000" h="127000">
                <a:moveTo>
                  <a:pt x="838200" y="57150"/>
                </a:moveTo>
                <a:lnTo>
                  <a:pt x="787400" y="57150"/>
                </a:lnTo>
                <a:lnTo>
                  <a:pt x="787400" y="69850"/>
                </a:lnTo>
                <a:lnTo>
                  <a:pt x="838200" y="69850"/>
                </a:lnTo>
                <a:lnTo>
                  <a:pt x="838200" y="57150"/>
                </a:lnTo>
                <a:close/>
              </a:path>
              <a:path w="1143000" h="127000">
                <a:moveTo>
                  <a:pt x="927100" y="57150"/>
                </a:moveTo>
                <a:lnTo>
                  <a:pt x="876300" y="57150"/>
                </a:lnTo>
                <a:lnTo>
                  <a:pt x="876300" y="69850"/>
                </a:lnTo>
                <a:lnTo>
                  <a:pt x="927100" y="69850"/>
                </a:lnTo>
                <a:lnTo>
                  <a:pt x="927100" y="57150"/>
                </a:lnTo>
                <a:close/>
              </a:path>
              <a:path w="1143000" h="127000">
                <a:moveTo>
                  <a:pt x="1066419" y="63500"/>
                </a:moveTo>
                <a:lnTo>
                  <a:pt x="1015619" y="127000"/>
                </a:lnTo>
                <a:lnTo>
                  <a:pt x="1129919" y="69850"/>
                </a:lnTo>
                <a:lnTo>
                  <a:pt x="1066419" y="69850"/>
                </a:lnTo>
                <a:lnTo>
                  <a:pt x="1066419" y="63500"/>
                </a:lnTo>
                <a:close/>
              </a:path>
              <a:path w="1143000" h="127000">
                <a:moveTo>
                  <a:pt x="1016000" y="57150"/>
                </a:moveTo>
                <a:lnTo>
                  <a:pt x="965200" y="57150"/>
                </a:lnTo>
                <a:lnTo>
                  <a:pt x="965200" y="69850"/>
                </a:lnTo>
                <a:lnTo>
                  <a:pt x="1016000" y="69850"/>
                </a:lnTo>
                <a:lnTo>
                  <a:pt x="1016000" y="57150"/>
                </a:lnTo>
                <a:close/>
              </a:path>
              <a:path w="1143000" h="127000">
                <a:moveTo>
                  <a:pt x="1061339" y="57150"/>
                </a:moveTo>
                <a:lnTo>
                  <a:pt x="1054100" y="57150"/>
                </a:lnTo>
                <a:lnTo>
                  <a:pt x="1054100" y="69850"/>
                </a:lnTo>
                <a:lnTo>
                  <a:pt x="1061339" y="69850"/>
                </a:lnTo>
                <a:lnTo>
                  <a:pt x="1066419" y="63500"/>
                </a:lnTo>
                <a:lnTo>
                  <a:pt x="1061339" y="57150"/>
                </a:lnTo>
                <a:close/>
              </a:path>
              <a:path w="1143000" h="127000">
                <a:moveTo>
                  <a:pt x="1129919" y="57150"/>
                </a:moveTo>
                <a:lnTo>
                  <a:pt x="1066419" y="57150"/>
                </a:lnTo>
                <a:lnTo>
                  <a:pt x="1066419" y="69850"/>
                </a:lnTo>
                <a:lnTo>
                  <a:pt x="1129919" y="69850"/>
                </a:lnTo>
                <a:lnTo>
                  <a:pt x="1142619" y="63500"/>
                </a:lnTo>
                <a:lnTo>
                  <a:pt x="1129919" y="57150"/>
                </a:lnTo>
                <a:close/>
              </a:path>
              <a:path w="1143000" h="127000">
                <a:moveTo>
                  <a:pt x="1015619" y="0"/>
                </a:moveTo>
                <a:lnTo>
                  <a:pt x="1066419" y="63500"/>
                </a:lnTo>
                <a:lnTo>
                  <a:pt x="1066419" y="57150"/>
                </a:lnTo>
                <a:lnTo>
                  <a:pt x="1129919" y="57150"/>
                </a:lnTo>
                <a:lnTo>
                  <a:pt x="101561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/>
          <p:cNvSpPr/>
          <p:nvPr/>
        </p:nvSpPr>
        <p:spPr>
          <a:xfrm>
            <a:off x="3481578" y="5327141"/>
            <a:ext cx="1911350" cy="216535"/>
          </a:xfrm>
          <a:custGeom>
            <a:avLst/>
            <a:gdLst/>
            <a:ahLst/>
            <a:cxnLst/>
            <a:rect l="l" t="t" r="r" b="b"/>
            <a:pathLst>
              <a:path w="1911350" h="216535">
                <a:moveTo>
                  <a:pt x="1911096" y="0"/>
                </a:moveTo>
                <a:lnTo>
                  <a:pt x="1900195" y="42142"/>
                </a:lnTo>
                <a:lnTo>
                  <a:pt x="1870471" y="76533"/>
                </a:lnTo>
                <a:lnTo>
                  <a:pt x="1826388" y="99708"/>
                </a:lnTo>
                <a:lnTo>
                  <a:pt x="1772412" y="108204"/>
                </a:lnTo>
                <a:lnTo>
                  <a:pt x="1094232" y="108204"/>
                </a:lnTo>
                <a:lnTo>
                  <a:pt x="1040255" y="116699"/>
                </a:lnTo>
                <a:lnTo>
                  <a:pt x="996172" y="139874"/>
                </a:lnTo>
                <a:lnTo>
                  <a:pt x="966448" y="174265"/>
                </a:lnTo>
                <a:lnTo>
                  <a:pt x="955548" y="216408"/>
                </a:lnTo>
                <a:lnTo>
                  <a:pt x="944647" y="174265"/>
                </a:lnTo>
                <a:lnTo>
                  <a:pt x="914923" y="139874"/>
                </a:lnTo>
                <a:lnTo>
                  <a:pt x="870840" y="116699"/>
                </a:lnTo>
                <a:lnTo>
                  <a:pt x="816863" y="108204"/>
                </a:lnTo>
                <a:lnTo>
                  <a:pt x="138684" y="108204"/>
                </a:lnTo>
                <a:lnTo>
                  <a:pt x="84707" y="99708"/>
                </a:lnTo>
                <a:lnTo>
                  <a:pt x="40624" y="76533"/>
                </a:lnTo>
                <a:lnTo>
                  <a:pt x="10900" y="42142"/>
                </a:lnTo>
                <a:lnTo>
                  <a:pt x="0" y="0"/>
                </a:lnTo>
              </a:path>
            </a:pathLst>
          </a:custGeom>
          <a:ln w="41148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7"/>
          <p:cNvSpPr txBox="1"/>
          <p:nvPr/>
        </p:nvSpPr>
        <p:spPr>
          <a:xfrm>
            <a:off x="1321435" y="4933950"/>
            <a:ext cx="1670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2521966" y="4821123"/>
            <a:ext cx="3678554" cy="103378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829944">
              <a:lnSpc>
                <a:spcPct val="100000"/>
              </a:lnSpc>
              <a:spcBef>
                <a:spcPts val="1430"/>
              </a:spcBef>
              <a:tabLst>
                <a:tab pos="1542415" algn="l"/>
              </a:tabLst>
            </a:pPr>
            <a:r>
              <a:rPr sz="2200" spc="-114" dirty="0">
                <a:latin typeface="Arial"/>
                <a:cs typeface="Arial"/>
              </a:rPr>
              <a:t>10	16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200" spc="-95" dirty="0">
                <a:solidFill>
                  <a:srgbClr val="FF0000"/>
                </a:solidFill>
                <a:latin typeface="Arial"/>
                <a:cs typeface="Arial"/>
              </a:rPr>
              <a:t>Impossible </a:t>
            </a:r>
            <a:r>
              <a:rPr sz="2200" spc="1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FF0000"/>
                </a:solidFill>
                <a:latin typeface="Arial"/>
                <a:cs typeface="Arial"/>
              </a:rPr>
              <a:t>meet </a:t>
            </a:r>
            <a:r>
              <a:rPr sz="2200" spc="-50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sz="2200" spc="-3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FF0000"/>
                </a:solidFill>
                <a:latin typeface="Arial"/>
                <a:cs typeface="Arial"/>
              </a:rPr>
              <a:t>deadlines</a:t>
            </a:r>
            <a:endParaRPr sz="2200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555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Textbook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object 8"/>
          <p:cNvSpPr/>
          <p:nvPr/>
        </p:nvSpPr>
        <p:spPr>
          <a:xfrm>
            <a:off x="762000" y="1676400"/>
            <a:ext cx="2897123" cy="3430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5"/>
          <p:cNvSpPr/>
          <p:nvPr/>
        </p:nvSpPr>
        <p:spPr>
          <a:xfrm>
            <a:off x="4800600" y="1685925"/>
            <a:ext cx="2081007" cy="237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/>
          <p:cNvSpPr txBox="1"/>
          <p:nvPr/>
        </p:nvSpPr>
        <p:spPr>
          <a:xfrm>
            <a:off x="4880145" y="4464524"/>
            <a:ext cx="2001462" cy="307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600" spc="-50" dirty="0">
                <a:latin typeface="Arial"/>
                <a:cs typeface="Arial"/>
              </a:rPr>
              <a:t>Giorgio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Buttazzo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ts val="875"/>
              </a:lnSpc>
            </a:pP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904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Characterization of the deadline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30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30" name="object 6"/>
          <p:cNvSpPr txBox="1"/>
          <p:nvPr/>
        </p:nvSpPr>
        <p:spPr>
          <a:xfrm>
            <a:off x="609600" y="1219200"/>
            <a:ext cx="6354658" cy="35746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645" indent="-194945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89285"/>
              <a:buChar char="•"/>
              <a:tabLst>
                <a:tab pos="208279" algn="l"/>
              </a:tabLst>
            </a:pPr>
            <a:r>
              <a:rPr sz="2800" kern="0" dirty="0">
                <a:latin typeface="Arial"/>
                <a:cs typeface="Arial"/>
              </a:rPr>
              <a:t>Type of deadlines</a:t>
            </a:r>
          </a:p>
          <a:p>
            <a:pPr marL="588645" lvl="1" indent="-190500">
              <a:lnSpc>
                <a:spcPct val="100000"/>
              </a:lnSpc>
              <a:spcBef>
                <a:spcPts val="110"/>
              </a:spcBef>
              <a:buSzPct val="68750"/>
              <a:buFont typeface="Arial"/>
              <a:buChar char="•"/>
              <a:tabLst>
                <a:tab pos="589280" algn="l"/>
              </a:tabLst>
            </a:pPr>
            <a:r>
              <a:rPr sz="2400" b="1" kern="0" dirty="0">
                <a:solidFill>
                  <a:srgbClr val="00AFEF"/>
                </a:solidFill>
                <a:latin typeface="Trebuchet MS"/>
                <a:cs typeface="Trebuchet MS"/>
              </a:rPr>
              <a:t>Hard</a:t>
            </a:r>
            <a:endParaRPr sz="2400" kern="0" dirty="0">
              <a:latin typeface="Trebuchet MS"/>
              <a:cs typeface="Trebuchet MS"/>
            </a:endParaRPr>
          </a:p>
          <a:p>
            <a:pPr marL="588645" lvl="1" indent="-190500">
              <a:lnSpc>
                <a:spcPct val="100000"/>
              </a:lnSpc>
              <a:spcBef>
                <a:spcPts val="100"/>
              </a:spcBef>
              <a:buSzPct val="68750"/>
              <a:buFont typeface="Arial"/>
              <a:buChar char="•"/>
              <a:tabLst>
                <a:tab pos="589280" algn="l"/>
              </a:tabLst>
            </a:pPr>
            <a:r>
              <a:rPr sz="2400" b="1" kern="0" dirty="0">
                <a:solidFill>
                  <a:srgbClr val="00AFEF"/>
                </a:solidFill>
                <a:latin typeface="Trebuchet MS"/>
                <a:cs typeface="Trebuchet MS"/>
              </a:rPr>
              <a:t>Soft</a:t>
            </a:r>
            <a:endParaRPr sz="2400" kern="0" dirty="0">
              <a:latin typeface="Trebuchet MS"/>
              <a:cs typeface="Trebuchet MS"/>
            </a:endParaRPr>
          </a:p>
          <a:p>
            <a:pPr marL="588645" lvl="1" indent="-190500">
              <a:lnSpc>
                <a:spcPct val="100000"/>
              </a:lnSpc>
              <a:spcBef>
                <a:spcPts val="95"/>
              </a:spcBef>
              <a:buSzPct val="68750"/>
              <a:buFont typeface="Arial"/>
              <a:buChar char="•"/>
              <a:tabLst>
                <a:tab pos="589280" algn="l"/>
              </a:tabLst>
            </a:pPr>
            <a:r>
              <a:rPr sz="2400" b="1" kern="0" dirty="0">
                <a:solidFill>
                  <a:srgbClr val="00AFEF"/>
                </a:solidFill>
                <a:latin typeface="Trebuchet MS"/>
                <a:cs typeface="Trebuchet MS"/>
              </a:rPr>
              <a:t>Firm</a:t>
            </a:r>
            <a:endParaRPr sz="2400" kern="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AFEF"/>
              </a:buClr>
              <a:buFont typeface="Arial"/>
              <a:buChar char="•"/>
            </a:pPr>
            <a:endParaRPr sz="2650" kern="0" dirty="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buClr>
                <a:srgbClr val="00AFEF"/>
              </a:buClr>
              <a:buSzPct val="89285"/>
              <a:buChar char="•"/>
              <a:tabLst>
                <a:tab pos="208279" algn="l"/>
              </a:tabLst>
            </a:pPr>
            <a:r>
              <a:rPr sz="2800" kern="0" dirty="0">
                <a:latin typeface="Arial"/>
                <a:cs typeface="Arial"/>
              </a:rPr>
              <a:t>Relation between deadline and period</a:t>
            </a:r>
          </a:p>
          <a:p>
            <a:pPr marL="588645" lvl="1" indent="-190500">
              <a:lnSpc>
                <a:spcPct val="100000"/>
              </a:lnSpc>
              <a:spcBef>
                <a:spcPts val="130"/>
              </a:spcBef>
              <a:buSzPct val="68750"/>
              <a:buFont typeface="Arial"/>
              <a:buChar char="•"/>
              <a:tabLst>
                <a:tab pos="589280" algn="l"/>
              </a:tabLst>
            </a:pPr>
            <a:r>
              <a:rPr sz="2400" b="1" kern="0" dirty="0">
                <a:solidFill>
                  <a:srgbClr val="00AFEF"/>
                </a:solidFill>
                <a:latin typeface="Trebuchet MS"/>
                <a:cs typeface="Trebuchet MS"/>
              </a:rPr>
              <a:t>Implicit deadline</a:t>
            </a:r>
            <a:endParaRPr sz="2400" kern="0" dirty="0">
              <a:latin typeface="Trebuchet MS"/>
              <a:cs typeface="Trebuchet MS"/>
            </a:endParaRPr>
          </a:p>
          <a:p>
            <a:pPr marL="588645" lvl="1" indent="-190500">
              <a:lnSpc>
                <a:spcPct val="100000"/>
              </a:lnSpc>
              <a:spcBef>
                <a:spcPts val="95"/>
              </a:spcBef>
              <a:buSzPct val="68750"/>
              <a:buFont typeface="Arial"/>
              <a:buChar char="•"/>
              <a:tabLst>
                <a:tab pos="589280" algn="l"/>
              </a:tabLst>
            </a:pPr>
            <a:r>
              <a:rPr sz="2400" b="1" kern="0" dirty="0">
                <a:solidFill>
                  <a:srgbClr val="00AFEF"/>
                </a:solidFill>
                <a:latin typeface="Trebuchet MS"/>
                <a:cs typeface="Trebuchet MS"/>
              </a:rPr>
              <a:t>Constrained deadline</a:t>
            </a:r>
            <a:endParaRPr sz="2400" kern="0" dirty="0">
              <a:latin typeface="Trebuchet MS"/>
              <a:cs typeface="Trebuchet MS"/>
            </a:endParaRPr>
          </a:p>
          <a:p>
            <a:pPr marL="588645" lvl="1" indent="-190500">
              <a:lnSpc>
                <a:spcPct val="100000"/>
              </a:lnSpc>
              <a:spcBef>
                <a:spcPts val="95"/>
              </a:spcBef>
              <a:buSzPct val="68750"/>
              <a:buFont typeface="Arial"/>
              <a:buChar char="•"/>
              <a:tabLst>
                <a:tab pos="589280" algn="l"/>
              </a:tabLst>
            </a:pPr>
            <a:r>
              <a:rPr sz="2400" b="1" kern="0" dirty="0">
                <a:solidFill>
                  <a:srgbClr val="00AFEF"/>
                </a:solidFill>
                <a:latin typeface="Trebuchet MS"/>
                <a:cs typeface="Trebuchet MS"/>
              </a:rPr>
              <a:t>Arbitrary deadline</a:t>
            </a:r>
            <a:endParaRPr sz="2400" kern="0" dirty="0"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Criticality / timeliness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31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803310" y="3541105"/>
            <a:ext cx="1801043" cy="1214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6227064" y="3974591"/>
            <a:ext cx="2188464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3243072" y="3220211"/>
            <a:ext cx="2497836" cy="1731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908303" y="4719828"/>
            <a:ext cx="7381240" cy="932815"/>
          </a:xfrm>
          <a:custGeom>
            <a:avLst/>
            <a:gdLst/>
            <a:ahLst/>
            <a:cxnLst/>
            <a:rect l="l" t="t" r="r" b="b"/>
            <a:pathLst>
              <a:path w="7381240" h="932814">
                <a:moveTo>
                  <a:pt x="6914388" y="0"/>
                </a:moveTo>
                <a:lnTo>
                  <a:pt x="6914388" y="233172"/>
                </a:lnTo>
                <a:lnTo>
                  <a:pt x="0" y="233172"/>
                </a:lnTo>
                <a:lnTo>
                  <a:pt x="0" y="699516"/>
                </a:lnTo>
                <a:lnTo>
                  <a:pt x="6914388" y="699516"/>
                </a:lnTo>
                <a:lnTo>
                  <a:pt x="6914388" y="932688"/>
                </a:lnTo>
                <a:lnTo>
                  <a:pt x="7380732" y="466344"/>
                </a:lnTo>
                <a:lnTo>
                  <a:pt x="6914388" y="0"/>
                </a:lnTo>
                <a:close/>
              </a:path>
            </a:pathLst>
          </a:custGeom>
          <a:solidFill>
            <a:srgbClr val="FBF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908303" y="4719828"/>
            <a:ext cx="7381240" cy="932815"/>
          </a:xfrm>
          <a:custGeom>
            <a:avLst/>
            <a:gdLst/>
            <a:ahLst/>
            <a:cxnLst/>
            <a:rect l="l" t="t" r="r" b="b"/>
            <a:pathLst>
              <a:path w="7381240" h="932814">
                <a:moveTo>
                  <a:pt x="0" y="233172"/>
                </a:moveTo>
                <a:lnTo>
                  <a:pt x="6914388" y="233172"/>
                </a:lnTo>
                <a:lnTo>
                  <a:pt x="6914388" y="0"/>
                </a:lnTo>
                <a:lnTo>
                  <a:pt x="7380732" y="466344"/>
                </a:lnTo>
                <a:lnTo>
                  <a:pt x="6914388" y="932688"/>
                </a:lnTo>
                <a:lnTo>
                  <a:pt x="6914388" y="699516"/>
                </a:lnTo>
                <a:lnTo>
                  <a:pt x="0" y="699516"/>
                </a:lnTo>
                <a:lnTo>
                  <a:pt x="0" y="2331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 txBox="1"/>
          <p:nvPr/>
        </p:nvSpPr>
        <p:spPr>
          <a:xfrm>
            <a:off x="1466850" y="4970526"/>
            <a:ext cx="4616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5" dirty="0">
                <a:latin typeface="Arial"/>
                <a:cs typeface="Arial"/>
              </a:rPr>
              <a:t>s</a:t>
            </a:r>
            <a:r>
              <a:rPr sz="2200" spc="-160" dirty="0">
                <a:latin typeface="Arial"/>
                <a:cs typeface="Arial"/>
              </a:rPr>
              <a:t>o</a:t>
            </a:r>
            <a:r>
              <a:rPr sz="2200" spc="85" dirty="0">
                <a:latin typeface="Arial"/>
                <a:cs typeface="Arial"/>
              </a:rPr>
              <a:t>ft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210303" y="4970526"/>
            <a:ext cx="4946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Arial"/>
                <a:cs typeface="Arial"/>
              </a:rPr>
              <a:t>firm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6954139" y="4970526"/>
            <a:ext cx="546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latin typeface="Arial"/>
                <a:cs typeface="Arial"/>
              </a:rPr>
              <a:t>ha</a:t>
            </a:r>
            <a:r>
              <a:rPr sz="2200" spc="-75" dirty="0">
                <a:latin typeface="Arial"/>
                <a:cs typeface="Arial"/>
              </a:rPr>
              <a:t>r</a:t>
            </a:r>
            <a:r>
              <a:rPr sz="2200" spc="-70" dirty="0">
                <a:latin typeface="Arial"/>
                <a:cs typeface="Arial"/>
              </a:rPr>
              <a:t>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3888740" y="5560872"/>
            <a:ext cx="10934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40" dirty="0">
                <a:latin typeface="Trebuchet MS"/>
                <a:cs typeface="Trebuchet MS"/>
              </a:rPr>
              <a:t>criticality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806952" y="2127504"/>
            <a:ext cx="0" cy="923290"/>
          </a:xfrm>
          <a:custGeom>
            <a:avLst/>
            <a:gdLst/>
            <a:ahLst/>
            <a:cxnLst/>
            <a:rect l="l" t="t" r="r" b="b"/>
            <a:pathLst>
              <a:path h="923289">
                <a:moveTo>
                  <a:pt x="0" y="0"/>
                </a:moveTo>
                <a:lnTo>
                  <a:pt x="0" y="923036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/>
          <p:cNvSpPr/>
          <p:nvPr/>
        </p:nvSpPr>
        <p:spPr>
          <a:xfrm>
            <a:off x="3806952" y="3060192"/>
            <a:ext cx="1369060" cy="0"/>
          </a:xfrm>
          <a:custGeom>
            <a:avLst/>
            <a:gdLst/>
            <a:ahLst/>
            <a:cxnLst/>
            <a:rect l="l" t="t" r="r" b="b"/>
            <a:pathLst>
              <a:path w="1369060">
                <a:moveTo>
                  <a:pt x="1368678" y="0"/>
                </a:moveTo>
                <a:lnTo>
                  <a:pt x="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/>
          <p:cNvSpPr/>
          <p:nvPr/>
        </p:nvSpPr>
        <p:spPr>
          <a:xfrm>
            <a:off x="4491228" y="2136648"/>
            <a:ext cx="0" cy="923290"/>
          </a:xfrm>
          <a:custGeom>
            <a:avLst/>
            <a:gdLst/>
            <a:ahLst/>
            <a:cxnLst/>
            <a:rect l="l" t="t" r="r" b="b"/>
            <a:pathLst>
              <a:path h="923289">
                <a:moveTo>
                  <a:pt x="0" y="0"/>
                </a:moveTo>
                <a:lnTo>
                  <a:pt x="0" y="923036"/>
                </a:lnTo>
              </a:path>
            </a:pathLst>
          </a:custGeom>
          <a:ln w="1524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/>
          <p:cNvSpPr/>
          <p:nvPr/>
        </p:nvSpPr>
        <p:spPr>
          <a:xfrm>
            <a:off x="3807714" y="2346198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402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/>
          <p:cNvSpPr/>
          <p:nvPr/>
        </p:nvSpPr>
        <p:spPr>
          <a:xfrm>
            <a:off x="4491990" y="2346198"/>
            <a:ext cx="0" cy="705485"/>
          </a:xfrm>
          <a:custGeom>
            <a:avLst/>
            <a:gdLst/>
            <a:ahLst/>
            <a:cxnLst/>
            <a:rect l="l" t="t" r="r" b="b"/>
            <a:pathLst>
              <a:path h="705485">
                <a:moveTo>
                  <a:pt x="0" y="0"/>
                </a:moveTo>
                <a:lnTo>
                  <a:pt x="0" y="705357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/>
          <p:cNvSpPr/>
          <p:nvPr/>
        </p:nvSpPr>
        <p:spPr>
          <a:xfrm>
            <a:off x="4491990" y="3060954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402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6496811" y="2127504"/>
            <a:ext cx="0" cy="923290"/>
          </a:xfrm>
          <a:custGeom>
            <a:avLst/>
            <a:gdLst/>
            <a:ahLst/>
            <a:cxnLst/>
            <a:rect l="l" t="t" r="r" b="b"/>
            <a:pathLst>
              <a:path h="923289">
                <a:moveTo>
                  <a:pt x="0" y="0"/>
                </a:moveTo>
                <a:lnTo>
                  <a:pt x="0" y="923036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/>
          <p:cNvSpPr/>
          <p:nvPr/>
        </p:nvSpPr>
        <p:spPr>
          <a:xfrm>
            <a:off x="6496811" y="3060192"/>
            <a:ext cx="1369060" cy="0"/>
          </a:xfrm>
          <a:custGeom>
            <a:avLst/>
            <a:gdLst/>
            <a:ahLst/>
            <a:cxnLst/>
            <a:rect l="l" t="t" r="r" b="b"/>
            <a:pathLst>
              <a:path w="1369059">
                <a:moveTo>
                  <a:pt x="1368679" y="0"/>
                </a:moveTo>
                <a:lnTo>
                  <a:pt x="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/>
          <p:nvPr/>
        </p:nvSpPr>
        <p:spPr>
          <a:xfrm>
            <a:off x="7181088" y="2136648"/>
            <a:ext cx="0" cy="923290"/>
          </a:xfrm>
          <a:custGeom>
            <a:avLst/>
            <a:gdLst/>
            <a:ahLst/>
            <a:cxnLst/>
            <a:rect l="l" t="t" r="r" b="b"/>
            <a:pathLst>
              <a:path h="923289">
                <a:moveTo>
                  <a:pt x="0" y="0"/>
                </a:moveTo>
                <a:lnTo>
                  <a:pt x="0" y="923036"/>
                </a:lnTo>
              </a:path>
            </a:pathLst>
          </a:custGeom>
          <a:ln w="1524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/>
          <p:cNvSpPr/>
          <p:nvPr/>
        </p:nvSpPr>
        <p:spPr>
          <a:xfrm>
            <a:off x="6494526" y="2346198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402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/>
          <p:cNvSpPr/>
          <p:nvPr/>
        </p:nvSpPr>
        <p:spPr>
          <a:xfrm>
            <a:off x="7178802" y="2346198"/>
            <a:ext cx="4445" cy="1199515"/>
          </a:xfrm>
          <a:custGeom>
            <a:avLst/>
            <a:gdLst/>
            <a:ahLst/>
            <a:cxnLst/>
            <a:rect l="l" t="t" r="r" b="b"/>
            <a:pathLst>
              <a:path w="4445" h="1199514">
                <a:moveTo>
                  <a:pt x="0" y="0"/>
                </a:moveTo>
                <a:lnTo>
                  <a:pt x="4318" y="1199261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/>
          <p:cNvSpPr/>
          <p:nvPr/>
        </p:nvSpPr>
        <p:spPr>
          <a:xfrm>
            <a:off x="7178802" y="3545585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402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/>
          <p:cNvSpPr/>
          <p:nvPr/>
        </p:nvSpPr>
        <p:spPr>
          <a:xfrm>
            <a:off x="1010411" y="2118360"/>
            <a:ext cx="0" cy="923290"/>
          </a:xfrm>
          <a:custGeom>
            <a:avLst/>
            <a:gdLst/>
            <a:ahLst/>
            <a:cxnLst/>
            <a:rect l="l" t="t" r="r" b="b"/>
            <a:pathLst>
              <a:path h="923289">
                <a:moveTo>
                  <a:pt x="0" y="0"/>
                </a:moveTo>
                <a:lnTo>
                  <a:pt x="0" y="923036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/>
          <p:cNvSpPr/>
          <p:nvPr/>
        </p:nvSpPr>
        <p:spPr>
          <a:xfrm>
            <a:off x="1010411" y="3051048"/>
            <a:ext cx="1369060" cy="0"/>
          </a:xfrm>
          <a:custGeom>
            <a:avLst/>
            <a:gdLst/>
            <a:ahLst/>
            <a:cxnLst/>
            <a:rect l="l" t="t" r="r" b="b"/>
            <a:pathLst>
              <a:path w="1369060">
                <a:moveTo>
                  <a:pt x="1368679" y="0"/>
                </a:moveTo>
                <a:lnTo>
                  <a:pt x="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/>
          <p:cNvSpPr/>
          <p:nvPr/>
        </p:nvSpPr>
        <p:spPr>
          <a:xfrm>
            <a:off x="1694688" y="2127504"/>
            <a:ext cx="0" cy="923290"/>
          </a:xfrm>
          <a:custGeom>
            <a:avLst/>
            <a:gdLst/>
            <a:ahLst/>
            <a:cxnLst/>
            <a:rect l="l" t="t" r="r" b="b"/>
            <a:pathLst>
              <a:path h="923289">
                <a:moveTo>
                  <a:pt x="0" y="0"/>
                </a:moveTo>
                <a:lnTo>
                  <a:pt x="0" y="923036"/>
                </a:lnTo>
              </a:path>
            </a:pathLst>
          </a:custGeom>
          <a:ln w="1524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/>
          <p:cNvSpPr/>
          <p:nvPr/>
        </p:nvSpPr>
        <p:spPr>
          <a:xfrm>
            <a:off x="1011174" y="2337054"/>
            <a:ext cx="684530" cy="0"/>
          </a:xfrm>
          <a:custGeom>
            <a:avLst/>
            <a:gdLst/>
            <a:ahLst/>
            <a:cxnLst/>
            <a:rect l="l" t="t" r="r" b="b"/>
            <a:pathLst>
              <a:path w="684530">
                <a:moveTo>
                  <a:pt x="0" y="0"/>
                </a:moveTo>
                <a:lnTo>
                  <a:pt x="684402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/>
          <p:cNvSpPr/>
          <p:nvPr/>
        </p:nvSpPr>
        <p:spPr>
          <a:xfrm>
            <a:off x="1704594" y="2349245"/>
            <a:ext cx="674370" cy="634365"/>
          </a:xfrm>
          <a:custGeom>
            <a:avLst/>
            <a:gdLst/>
            <a:ahLst/>
            <a:cxnLst/>
            <a:rect l="l" t="t" r="r" b="b"/>
            <a:pathLst>
              <a:path w="674369" h="634364">
                <a:moveTo>
                  <a:pt x="674369" y="633983"/>
                </a:moveTo>
                <a:lnTo>
                  <a:pt x="624035" y="632245"/>
                </a:lnTo>
                <a:lnTo>
                  <a:pt x="574706" y="627109"/>
                </a:lnTo>
                <a:lnTo>
                  <a:pt x="526512" y="618701"/>
                </a:lnTo>
                <a:lnTo>
                  <a:pt x="479585" y="607141"/>
                </a:lnTo>
                <a:lnTo>
                  <a:pt x="434055" y="592553"/>
                </a:lnTo>
                <a:lnTo>
                  <a:pt x="390052" y="575059"/>
                </a:lnTo>
                <a:lnTo>
                  <a:pt x="347706" y="554782"/>
                </a:lnTo>
                <a:lnTo>
                  <a:pt x="307147" y="531845"/>
                </a:lnTo>
                <a:lnTo>
                  <a:pt x="268507" y="506369"/>
                </a:lnTo>
                <a:lnTo>
                  <a:pt x="231914" y="478478"/>
                </a:lnTo>
                <a:lnTo>
                  <a:pt x="197500" y="448294"/>
                </a:lnTo>
                <a:lnTo>
                  <a:pt x="165395" y="415939"/>
                </a:lnTo>
                <a:lnTo>
                  <a:pt x="135729" y="381537"/>
                </a:lnTo>
                <a:lnTo>
                  <a:pt x="108633" y="345210"/>
                </a:lnTo>
                <a:lnTo>
                  <a:pt x="84236" y="307080"/>
                </a:lnTo>
                <a:lnTo>
                  <a:pt x="62670" y="267271"/>
                </a:lnTo>
                <a:lnTo>
                  <a:pt x="44063" y="225904"/>
                </a:lnTo>
                <a:lnTo>
                  <a:pt x="28548" y="183102"/>
                </a:lnTo>
                <a:lnTo>
                  <a:pt x="16253" y="138988"/>
                </a:lnTo>
                <a:lnTo>
                  <a:pt x="7310" y="93685"/>
                </a:lnTo>
                <a:lnTo>
                  <a:pt x="1849" y="47314"/>
                </a:lnTo>
                <a:lnTo>
                  <a:pt x="0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/>
          <p:cNvSpPr txBox="1"/>
          <p:nvPr/>
        </p:nvSpPr>
        <p:spPr>
          <a:xfrm>
            <a:off x="905052" y="1018108"/>
            <a:ext cx="2650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solidFill>
                  <a:srgbClr val="00AFEF"/>
                </a:solidFill>
                <a:latin typeface="Georgia"/>
                <a:cs typeface="Georgia"/>
              </a:rPr>
              <a:t>Utility</a:t>
            </a:r>
            <a:r>
              <a:rPr sz="2400" b="1" spc="120" dirty="0">
                <a:solidFill>
                  <a:srgbClr val="00AFEF"/>
                </a:solidFill>
                <a:latin typeface="Georgia"/>
                <a:cs typeface="Georgia"/>
              </a:rPr>
              <a:t> </a:t>
            </a:r>
            <a:r>
              <a:rPr sz="2400" b="1" spc="10" dirty="0">
                <a:solidFill>
                  <a:srgbClr val="00AFEF"/>
                </a:solidFill>
                <a:latin typeface="Georgia"/>
                <a:cs typeface="Georgia"/>
              </a:rPr>
              <a:t>functions</a:t>
            </a:r>
            <a:endParaRPr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9884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Taxonomy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32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35" name="object 6"/>
          <p:cNvSpPr txBox="1"/>
          <p:nvPr/>
        </p:nvSpPr>
        <p:spPr>
          <a:xfrm>
            <a:off x="533400" y="1018108"/>
            <a:ext cx="7857948" cy="44294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kern="0" dirty="0">
                <a:solidFill>
                  <a:srgbClr val="00AFEF"/>
                </a:solidFill>
                <a:latin typeface="Georgia"/>
                <a:cs typeface="Georgia"/>
              </a:rPr>
              <a:t>Relation between deadline and period</a:t>
            </a:r>
            <a:endParaRPr sz="2400" kern="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3350" dirty="0">
              <a:latin typeface="Times New Roman"/>
              <a:cs typeface="Times New Roman"/>
            </a:endParaRPr>
          </a:p>
          <a:p>
            <a:pPr marL="481965" indent="-194945">
              <a:lnSpc>
                <a:spcPct val="100000"/>
              </a:lnSpc>
              <a:buClr>
                <a:srgbClr val="00AFEF"/>
              </a:buClr>
              <a:buSzPct val="89583"/>
              <a:buFont typeface="Arial"/>
              <a:buChar char="•"/>
              <a:tabLst>
                <a:tab pos="482600" algn="l"/>
              </a:tabLst>
            </a:pPr>
            <a:r>
              <a:rPr sz="2400" b="1" kern="0" dirty="0">
                <a:solidFill>
                  <a:srgbClr val="6F2F9F"/>
                </a:solidFill>
                <a:latin typeface="Trebuchet MS"/>
                <a:cs typeface="Trebuchet MS"/>
              </a:rPr>
              <a:t>Implicit deadline: </a:t>
            </a:r>
            <a:r>
              <a:rPr sz="2400" kern="0" dirty="0">
                <a:latin typeface="Arial"/>
                <a:cs typeface="Arial"/>
              </a:rPr>
              <a:t>deadline is equal to period</a:t>
            </a:r>
          </a:p>
          <a:p>
            <a:pPr>
              <a:lnSpc>
                <a:spcPct val="100000"/>
              </a:lnSpc>
              <a:buClr>
                <a:srgbClr val="00AFEF"/>
              </a:buClr>
              <a:buFont typeface="Arial"/>
              <a:buChar char="•"/>
            </a:pPr>
            <a:endParaRPr sz="2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AFEF"/>
              </a:buClr>
              <a:buFont typeface="Arial"/>
              <a:buChar char="•"/>
            </a:pPr>
            <a:endParaRPr sz="3250" dirty="0">
              <a:latin typeface="Times New Roman"/>
              <a:cs typeface="Times New Roman"/>
            </a:endParaRPr>
          </a:p>
          <a:p>
            <a:pPr marL="481965" indent="-194945">
              <a:lnSpc>
                <a:spcPts val="2740"/>
              </a:lnSpc>
              <a:spcBef>
                <a:spcPts val="5"/>
              </a:spcBef>
              <a:buClr>
                <a:srgbClr val="00AFEF"/>
              </a:buClr>
              <a:buSzPct val="89583"/>
              <a:buFont typeface="Arial"/>
              <a:buChar char="•"/>
              <a:tabLst>
                <a:tab pos="482600" algn="l"/>
              </a:tabLst>
            </a:pPr>
            <a:r>
              <a:rPr sz="2400" b="1" kern="0" dirty="0">
                <a:solidFill>
                  <a:srgbClr val="6F2F9F"/>
                </a:solidFill>
                <a:latin typeface="Trebuchet MS"/>
                <a:cs typeface="Trebuchet MS"/>
              </a:rPr>
              <a:t>Constrained deadline</a:t>
            </a:r>
            <a:r>
              <a:rPr sz="2400" kern="0" dirty="0">
                <a:latin typeface="Arial"/>
                <a:cs typeface="Arial"/>
              </a:rPr>
              <a:t>: deadline is smaller than or </a:t>
            </a:r>
            <a:r>
              <a:rPr sz="2400" kern="0" dirty="0" smtClean="0">
                <a:latin typeface="Arial"/>
                <a:cs typeface="Arial"/>
              </a:rPr>
              <a:t>equal</a:t>
            </a:r>
            <a:r>
              <a:rPr lang="en-US" sz="2400" kern="0" dirty="0" smtClean="0">
                <a:latin typeface="Arial"/>
                <a:cs typeface="Arial"/>
              </a:rPr>
              <a:t> </a:t>
            </a:r>
            <a:r>
              <a:rPr sz="2400" kern="0" dirty="0" smtClean="0">
                <a:latin typeface="Arial"/>
                <a:cs typeface="Arial"/>
              </a:rPr>
              <a:t>to </a:t>
            </a:r>
            <a:r>
              <a:rPr sz="2400" kern="0" dirty="0">
                <a:latin typeface="Arial"/>
                <a:cs typeface="Arial"/>
              </a:rPr>
              <a:t>period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481965" marR="249554" indent="-194945">
              <a:lnSpc>
                <a:spcPts val="2590"/>
              </a:lnSpc>
              <a:spcBef>
                <a:spcPts val="1430"/>
              </a:spcBef>
              <a:buClr>
                <a:srgbClr val="00AFEF"/>
              </a:buClr>
              <a:buSzPct val="89583"/>
              <a:buFont typeface="Arial"/>
              <a:buChar char="•"/>
              <a:tabLst>
                <a:tab pos="482600" algn="l"/>
              </a:tabLst>
            </a:pPr>
            <a:r>
              <a:rPr sz="2400" b="1" kern="0" dirty="0">
                <a:solidFill>
                  <a:srgbClr val="6F2F9F"/>
                </a:solidFill>
                <a:latin typeface="Trebuchet MS"/>
                <a:cs typeface="Trebuchet MS"/>
              </a:rPr>
              <a:t>Arbitrary deadline</a:t>
            </a:r>
            <a:r>
              <a:rPr sz="2400" kern="0" dirty="0">
                <a:latin typeface="Arial"/>
                <a:cs typeface="Arial"/>
              </a:rPr>
              <a:t>: deadline can be smaller, equal, or  larger than period</a:t>
            </a:r>
          </a:p>
        </p:txBody>
      </p:sp>
      <p:sp>
        <p:nvSpPr>
          <p:cNvPr id="36" name="object 7"/>
          <p:cNvSpPr/>
          <p:nvPr/>
        </p:nvSpPr>
        <p:spPr>
          <a:xfrm>
            <a:off x="968451" y="5481828"/>
            <a:ext cx="127000" cy="462915"/>
          </a:xfrm>
          <a:custGeom>
            <a:avLst/>
            <a:gdLst/>
            <a:ahLst/>
            <a:cxnLst/>
            <a:rect l="l" t="t" r="r" b="b"/>
            <a:pathLst>
              <a:path w="127000" h="462914">
                <a:moveTo>
                  <a:pt x="69850" y="114300"/>
                </a:moveTo>
                <a:lnTo>
                  <a:pt x="57150" y="114300"/>
                </a:lnTo>
                <a:lnTo>
                  <a:pt x="57150" y="462292"/>
                </a:lnTo>
                <a:lnTo>
                  <a:pt x="69850" y="462292"/>
                </a:lnTo>
                <a:lnTo>
                  <a:pt x="69850" y="114300"/>
                </a:lnTo>
                <a:close/>
              </a:path>
              <a:path w="127000" h="462914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914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8"/>
          <p:cNvSpPr/>
          <p:nvPr/>
        </p:nvSpPr>
        <p:spPr>
          <a:xfrm>
            <a:off x="820115" y="5907023"/>
            <a:ext cx="6435725" cy="76200"/>
          </a:xfrm>
          <a:custGeom>
            <a:avLst/>
            <a:gdLst/>
            <a:ahLst/>
            <a:cxnLst/>
            <a:rect l="l" t="t" r="r" b="b"/>
            <a:pathLst>
              <a:path w="6435725" h="76200">
                <a:moveTo>
                  <a:pt x="6359271" y="0"/>
                </a:moveTo>
                <a:lnTo>
                  <a:pt x="6359271" y="76200"/>
                </a:lnTo>
                <a:lnTo>
                  <a:pt x="6422771" y="44450"/>
                </a:lnTo>
                <a:lnTo>
                  <a:pt x="6372098" y="44450"/>
                </a:lnTo>
                <a:lnTo>
                  <a:pt x="6372098" y="31750"/>
                </a:lnTo>
                <a:lnTo>
                  <a:pt x="6422771" y="31750"/>
                </a:lnTo>
                <a:lnTo>
                  <a:pt x="6359271" y="0"/>
                </a:lnTo>
                <a:close/>
              </a:path>
              <a:path w="6435725" h="76200">
                <a:moveTo>
                  <a:pt x="635927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359271" y="44450"/>
                </a:lnTo>
                <a:lnTo>
                  <a:pt x="6359271" y="31750"/>
                </a:lnTo>
                <a:close/>
              </a:path>
              <a:path w="6435725" h="76200">
                <a:moveTo>
                  <a:pt x="6422771" y="31750"/>
                </a:moveTo>
                <a:lnTo>
                  <a:pt x="6372098" y="31750"/>
                </a:lnTo>
                <a:lnTo>
                  <a:pt x="6372098" y="44450"/>
                </a:lnTo>
                <a:lnTo>
                  <a:pt x="6422771" y="44450"/>
                </a:lnTo>
                <a:lnTo>
                  <a:pt x="6435471" y="38100"/>
                </a:lnTo>
                <a:lnTo>
                  <a:pt x="642277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9"/>
          <p:cNvSpPr/>
          <p:nvPr/>
        </p:nvSpPr>
        <p:spPr>
          <a:xfrm>
            <a:off x="3348939" y="5481828"/>
            <a:ext cx="127000" cy="462915"/>
          </a:xfrm>
          <a:custGeom>
            <a:avLst/>
            <a:gdLst/>
            <a:ahLst/>
            <a:cxnLst/>
            <a:rect l="l" t="t" r="r" b="b"/>
            <a:pathLst>
              <a:path w="127000" h="462914">
                <a:moveTo>
                  <a:pt x="69850" y="114300"/>
                </a:moveTo>
                <a:lnTo>
                  <a:pt x="57150" y="114300"/>
                </a:lnTo>
                <a:lnTo>
                  <a:pt x="57150" y="462292"/>
                </a:lnTo>
                <a:lnTo>
                  <a:pt x="69850" y="462292"/>
                </a:lnTo>
                <a:lnTo>
                  <a:pt x="69850" y="114300"/>
                </a:lnTo>
                <a:close/>
              </a:path>
              <a:path w="127000" h="462914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914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0"/>
          <p:cNvSpPr/>
          <p:nvPr/>
        </p:nvSpPr>
        <p:spPr>
          <a:xfrm>
            <a:off x="5618176" y="5481828"/>
            <a:ext cx="127000" cy="462915"/>
          </a:xfrm>
          <a:custGeom>
            <a:avLst/>
            <a:gdLst/>
            <a:ahLst/>
            <a:cxnLst/>
            <a:rect l="l" t="t" r="r" b="b"/>
            <a:pathLst>
              <a:path w="127000" h="462914">
                <a:moveTo>
                  <a:pt x="69850" y="114300"/>
                </a:moveTo>
                <a:lnTo>
                  <a:pt x="57150" y="114300"/>
                </a:lnTo>
                <a:lnTo>
                  <a:pt x="57150" y="462292"/>
                </a:lnTo>
                <a:lnTo>
                  <a:pt x="69850" y="462292"/>
                </a:lnTo>
                <a:lnTo>
                  <a:pt x="69850" y="114300"/>
                </a:lnTo>
                <a:close/>
              </a:path>
              <a:path w="127000" h="462914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914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1"/>
          <p:cNvSpPr/>
          <p:nvPr/>
        </p:nvSpPr>
        <p:spPr>
          <a:xfrm>
            <a:off x="3866592" y="5703570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20" h="264160">
                <a:moveTo>
                  <a:pt x="64007" y="104139"/>
                </a:moveTo>
                <a:lnTo>
                  <a:pt x="0" y="104139"/>
                </a:lnTo>
                <a:lnTo>
                  <a:pt x="80009" y="264159"/>
                </a:lnTo>
                <a:lnTo>
                  <a:pt x="152018" y="120141"/>
                </a:lnTo>
                <a:lnTo>
                  <a:pt x="64007" y="120141"/>
                </a:lnTo>
                <a:lnTo>
                  <a:pt x="64007" y="104139"/>
                </a:lnTo>
                <a:close/>
              </a:path>
              <a:path w="160020" h="264160">
                <a:moveTo>
                  <a:pt x="96011" y="0"/>
                </a:moveTo>
                <a:lnTo>
                  <a:pt x="64007" y="0"/>
                </a:lnTo>
                <a:lnTo>
                  <a:pt x="64007" y="120141"/>
                </a:lnTo>
                <a:lnTo>
                  <a:pt x="96011" y="120141"/>
                </a:lnTo>
                <a:lnTo>
                  <a:pt x="96011" y="0"/>
                </a:lnTo>
                <a:close/>
              </a:path>
              <a:path w="160020" h="264160">
                <a:moveTo>
                  <a:pt x="160019" y="104139"/>
                </a:moveTo>
                <a:lnTo>
                  <a:pt x="96011" y="104139"/>
                </a:lnTo>
                <a:lnTo>
                  <a:pt x="96011" y="120141"/>
                </a:lnTo>
                <a:lnTo>
                  <a:pt x="152018" y="120141"/>
                </a:lnTo>
                <a:lnTo>
                  <a:pt x="160019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2"/>
          <p:cNvSpPr/>
          <p:nvPr/>
        </p:nvSpPr>
        <p:spPr>
          <a:xfrm>
            <a:off x="6239459" y="5705094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20" h="264160">
                <a:moveTo>
                  <a:pt x="64008" y="104139"/>
                </a:moveTo>
                <a:lnTo>
                  <a:pt x="0" y="104139"/>
                </a:lnTo>
                <a:lnTo>
                  <a:pt x="80010" y="264159"/>
                </a:lnTo>
                <a:lnTo>
                  <a:pt x="152019" y="120141"/>
                </a:lnTo>
                <a:lnTo>
                  <a:pt x="64008" y="120141"/>
                </a:lnTo>
                <a:lnTo>
                  <a:pt x="64008" y="104139"/>
                </a:lnTo>
                <a:close/>
              </a:path>
              <a:path w="160020" h="264160">
                <a:moveTo>
                  <a:pt x="96012" y="0"/>
                </a:moveTo>
                <a:lnTo>
                  <a:pt x="64008" y="0"/>
                </a:lnTo>
                <a:lnTo>
                  <a:pt x="64008" y="120141"/>
                </a:lnTo>
                <a:lnTo>
                  <a:pt x="96012" y="120141"/>
                </a:lnTo>
                <a:lnTo>
                  <a:pt x="96012" y="0"/>
                </a:lnTo>
                <a:close/>
              </a:path>
              <a:path w="160020" h="264160">
                <a:moveTo>
                  <a:pt x="160020" y="104139"/>
                </a:moveTo>
                <a:lnTo>
                  <a:pt x="96012" y="104139"/>
                </a:lnTo>
                <a:lnTo>
                  <a:pt x="96012" y="120141"/>
                </a:lnTo>
                <a:lnTo>
                  <a:pt x="152019" y="120141"/>
                </a:lnTo>
                <a:lnTo>
                  <a:pt x="160020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3"/>
          <p:cNvSpPr/>
          <p:nvPr/>
        </p:nvSpPr>
        <p:spPr>
          <a:xfrm>
            <a:off x="1031951" y="5753608"/>
            <a:ext cx="2912745" cy="127000"/>
          </a:xfrm>
          <a:custGeom>
            <a:avLst/>
            <a:gdLst/>
            <a:ahLst/>
            <a:cxnLst/>
            <a:rect l="l" t="t" r="r" b="b"/>
            <a:pathLst>
              <a:path w="2912745" h="127000">
                <a:moveTo>
                  <a:pt x="127000" y="0"/>
                </a:moveTo>
                <a:lnTo>
                  <a:pt x="0" y="63499"/>
                </a:lnTo>
                <a:lnTo>
                  <a:pt x="127000" y="126999"/>
                </a:lnTo>
                <a:lnTo>
                  <a:pt x="81280" y="69849"/>
                </a:lnTo>
                <a:lnTo>
                  <a:pt x="76200" y="69849"/>
                </a:lnTo>
                <a:lnTo>
                  <a:pt x="76200" y="57149"/>
                </a:lnTo>
                <a:lnTo>
                  <a:pt x="81280" y="57149"/>
                </a:lnTo>
                <a:lnTo>
                  <a:pt x="127000" y="0"/>
                </a:lnTo>
                <a:close/>
              </a:path>
              <a:path w="2912745" h="127000">
                <a:moveTo>
                  <a:pt x="76200" y="63499"/>
                </a:moveTo>
                <a:lnTo>
                  <a:pt x="76200" y="69849"/>
                </a:lnTo>
                <a:lnTo>
                  <a:pt x="81280" y="69849"/>
                </a:lnTo>
                <a:lnTo>
                  <a:pt x="76200" y="63499"/>
                </a:lnTo>
                <a:close/>
              </a:path>
              <a:path w="2912745" h="127000">
                <a:moveTo>
                  <a:pt x="127000" y="57149"/>
                </a:moveTo>
                <a:lnTo>
                  <a:pt x="81280" y="57149"/>
                </a:lnTo>
                <a:lnTo>
                  <a:pt x="76200" y="63499"/>
                </a:lnTo>
                <a:lnTo>
                  <a:pt x="81280" y="69849"/>
                </a:lnTo>
                <a:lnTo>
                  <a:pt x="127000" y="69849"/>
                </a:lnTo>
                <a:lnTo>
                  <a:pt x="127000" y="57149"/>
                </a:lnTo>
                <a:close/>
              </a:path>
              <a:path w="2912745" h="127000">
                <a:moveTo>
                  <a:pt x="81280" y="57149"/>
                </a:moveTo>
                <a:lnTo>
                  <a:pt x="76200" y="57149"/>
                </a:lnTo>
                <a:lnTo>
                  <a:pt x="76200" y="63499"/>
                </a:lnTo>
                <a:lnTo>
                  <a:pt x="81280" y="57149"/>
                </a:lnTo>
                <a:close/>
              </a:path>
              <a:path w="2912745" h="127000">
                <a:moveTo>
                  <a:pt x="215900" y="57149"/>
                </a:moveTo>
                <a:lnTo>
                  <a:pt x="165100" y="57149"/>
                </a:lnTo>
                <a:lnTo>
                  <a:pt x="165100" y="69849"/>
                </a:lnTo>
                <a:lnTo>
                  <a:pt x="215900" y="69849"/>
                </a:lnTo>
                <a:lnTo>
                  <a:pt x="215900" y="57149"/>
                </a:lnTo>
                <a:close/>
              </a:path>
              <a:path w="2912745" h="127000">
                <a:moveTo>
                  <a:pt x="304800" y="57149"/>
                </a:moveTo>
                <a:lnTo>
                  <a:pt x="254000" y="57149"/>
                </a:lnTo>
                <a:lnTo>
                  <a:pt x="254000" y="69849"/>
                </a:lnTo>
                <a:lnTo>
                  <a:pt x="304800" y="69849"/>
                </a:lnTo>
                <a:lnTo>
                  <a:pt x="304800" y="57149"/>
                </a:lnTo>
                <a:close/>
              </a:path>
              <a:path w="2912745" h="127000">
                <a:moveTo>
                  <a:pt x="393700" y="57149"/>
                </a:moveTo>
                <a:lnTo>
                  <a:pt x="342900" y="57149"/>
                </a:lnTo>
                <a:lnTo>
                  <a:pt x="342900" y="69849"/>
                </a:lnTo>
                <a:lnTo>
                  <a:pt x="393700" y="69849"/>
                </a:lnTo>
                <a:lnTo>
                  <a:pt x="393700" y="57149"/>
                </a:lnTo>
                <a:close/>
              </a:path>
              <a:path w="2912745" h="127000">
                <a:moveTo>
                  <a:pt x="482600" y="57149"/>
                </a:moveTo>
                <a:lnTo>
                  <a:pt x="431800" y="57149"/>
                </a:lnTo>
                <a:lnTo>
                  <a:pt x="431800" y="69849"/>
                </a:lnTo>
                <a:lnTo>
                  <a:pt x="482600" y="69849"/>
                </a:lnTo>
                <a:lnTo>
                  <a:pt x="482600" y="57149"/>
                </a:lnTo>
                <a:close/>
              </a:path>
              <a:path w="2912745" h="127000">
                <a:moveTo>
                  <a:pt x="571500" y="57149"/>
                </a:moveTo>
                <a:lnTo>
                  <a:pt x="520700" y="57149"/>
                </a:lnTo>
                <a:lnTo>
                  <a:pt x="520700" y="69849"/>
                </a:lnTo>
                <a:lnTo>
                  <a:pt x="571500" y="69849"/>
                </a:lnTo>
                <a:lnTo>
                  <a:pt x="571500" y="57149"/>
                </a:lnTo>
                <a:close/>
              </a:path>
              <a:path w="2912745" h="127000">
                <a:moveTo>
                  <a:pt x="660400" y="57149"/>
                </a:moveTo>
                <a:lnTo>
                  <a:pt x="609600" y="57149"/>
                </a:lnTo>
                <a:lnTo>
                  <a:pt x="609600" y="69849"/>
                </a:lnTo>
                <a:lnTo>
                  <a:pt x="660400" y="69849"/>
                </a:lnTo>
                <a:lnTo>
                  <a:pt x="660400" y="57149"/>
                </a:lnTo>
                <a:close/>
              </a:path>
              <a:path w="2912745" h="127000">
                <a:moveTo>
                  <a:pt x="749300" y="57149"/>
                </a:moveTo>
                <a:lnTo>
                  <a:pt x="698500" y="57149"/>
                </a:lnTo>
                <a:lnTo>
                  <a:pt x="698500" y="69849"/>
                </a:lnTo>
                <a:lnTo>
                  <a:pt x="749300" y="69849"/>
                </a:lnTo>
                <a:lnTo>
                  <a:pt x="749300" y="57149"/>
                </a:lnTo>
                <a:close/>
              </a:path>
              <a:path w="2912745" h="127000">
                <a:moveTo>
                  <a:pt x="838200" y="57149"/>
                </a:moveTo>
                <a:lnTo>
                  <a:pt x="787400" y="57149"/>
                </a:lnTo>
                <a:lnTo>
                  <a:pt x="787400" y="69849"/>
                </a:lnTo>
                <a:lnTo>
                  <a:pt x="838200" y="69849"/>
                </a:lnTo>
                <a:lnTo>
                  <a:pt x="838200" y="57149"/>
                </a:lnTo>
                <a:close/>
              </a:path>
              <a:path w="2912745" h="127000">
                <a:moveTo>
                  <a:pt x="927100" y="57149"/>
                </a:moveTo>
                <a:lnTo>
                  <a:pt x="876300" y="57149"/>
                </a:lnTo>
                <a:lnTo>
                  <a:pt x="876300" y="69849"/>
                </a:lnTo>
                <a:lnTo>
                  <a:pt x="927100" y="69849"/>
                </a:lnTo>
                <a:lnTo>
                  <a:pt x="927100" y="57149"/>
                </a:lnTo>
                <a:close/>
              </a:path>
              <a:path w="2912745" h="127000">
                <a:moveTo>
                  <a:pt x="1016000" y="57149"/>
                </a:moveTo>
                <a:lnTo>
                  <a:pt x="965200" y="57149"/>
                </a:lnTo>
                <a:lnTo>
                  <a:pt x="965200" y="69849"/>
                </a:lnTo>
                <a:lnTo>
                  <a:pt x="1016000" y="69849"/>
                </a:lnTo>
                <a:lnTo>
                  <a:pt x="1016000" y="57149"/>
                </a:lnTo>
                <a:close/>
              </a:path>
              <a:path w="2912745" h="127000">
                <a:moveTo>
                  <a:pt x="1104900" y="57149"/>
                </a:moveTo>
                <a:lnTo>
                  <a:pt x="1054100" y="57149"/>
                </a:lnTo>
                <a:lnTo>
                  <a:pt x="1054100" y="69849"/>
                </a:lnTo>
                <a:lnTo>
                  <a:pt x="1104900" y="69849"/>
                </a:lnTo>
                <a:lnTo>
                  <a:pt x="1104900" y="57149"/>
                </a:lnTo>
                <a:close/>
              </a:path>
              <a:path w="2912745" h="127000">
                <a:moveTo>
                  <a:pt x="1193800" y="57149"/>
                </a:moveTo>
                <a:lnTo>
                  <a:pt x="1143000" y="57149"/>
                </a:lnTo>
                <a:lnTo>
                  <a:pt x="1143000" y="69849"/>
                </a:lnTo>
                <a:lnTo>
                  <a:pt x="1193800" y="69849"/>
                </a:lnTo>
                <a:lnTo>
                  <a:pt x="1193800" y="57149"/>
                </a:lnTo>
                <a:close/>
              </a:path>
              <a:path w="2912745" h="127000">
                <a:moveTo>
                  <a:pt x="1282700" y="57149"/>
                </a:moveTo>
                <a:lnTo>
                  <a:pt x="1231900" y="57149"/>
                </a:lnTo>
                <a:lnTo>
                  <a:pt x="1231900" y="69849"/>
                </a:lnTo>
                <a:lnTo>
                  <a:pt x="1282700" y="69849"/>
                </a:lnTo>
                <a:lnTo>
                  <a:pt x="1282700" y="57149"/>
                </a:lnTo>
                <a:close/>
              </a:path>
              <a:path w="2912745" h="127000">
                <a:moveTo>
                  <a:pt x="1371600" y="57149"/>
                </a:moveTo>
                <a:lnTo>
                  <a:pt x="1320800" y="57149"/>
                </a:lnTo>
                <a:lnTo>
                  <a:pt x="1320800" y="69849"/>
                </a:lnTo>
                <a:lnTo>
                  <a:pt x="1371600" y="69849"/>
                </a:lnTo>
                <a:lnTo>
                  <a:pt x="1371600" y="57149"/>
                </a:lnTo>
                <a:close/>
              </a:path>
              <a:path w="2912745" h="127000">
                <a:moveTo>
                  <a:pt x="1460500" y="57149"/>
                </a:moveTo>
                <a:lnTo>
                  <a:pt x="1409700" y="57149"/>
                </a:lnTo>
                <a:lnTo>
                  <a:pt x="1409700" y="69849"/>
                </a:lnTo>
                <a:lnTo>
                  <a:pt x="1460500" y="69849"/>
                </a:lnTo>
                <a:lnTo>
                  <a:pt x="1460500" y="57149"/>
                </a:lnTo>
                <a:close/>
              </a:path>
              <a:path w="2912745" h="127000">
                <a:moveTo>
                  <a:pt x="1549400" y="57149"/>
                </a:moveTo>
                <a:lnTo>
                  <a:pt x="1498600" y="57149"/>
                </a:lnTo>
                <a:lnTo>
                  <a:pt x="1498600" y="69849"/>
                </a:lnTo>
                <a:lnTo>
                  <a:pt x="1549400" y="69849"/>
                </a:lnTo>
                <a:lnTo>
                  <a:pt x="1549400" y="57149"/>
                </a:lnTo>
                <a:close/>
              </a:path>
              <a:path w="2912745" h="127000">
                <a:moveTo>
                  <a:pt x="1638300" y="57149"/>
                </a:moveTo>
                <a:lnTo>
                  <a:pt x="1587500" y="57149"/>
                </a:lnTo>
                <a:lnTo>
                  <a:pt x="1587500" y="69849"/>
                </a:lnTo>
                <a:lnTo>
                  <a:pt x="1638300" y="69849"/>
                </a:lnTo>
                <a:lnTo>
                  <a:pt x="1638300" y="57149"/>
                </a:lnTo>
                <a:close/>
              </a:path>
              <a:path w="2912745" h="127000">
                <a:moveTo>
                  <a:pt x="1727200" y="57149"/>
                </a:moveTo>
                <a:lnTo>
                  <a:pt x="1676400" y="57149"/>
                </a:lnTo>
                <a:lnTo>
                  <a:pt x="1676400" y="69849"/>
                </a:lnTo>
                <a:lnTo>
                  <a:pt x="1727200" y="69849"/>
                </a:lnTo>
                <a:lnTo>
                  <a:pt x="1727200" y="57149"/>
                </a:lnTo>
                <a:close/>
              </a:path>
              <a:path w="2912745" h="127000">
                <a:moveTo>
                  <a:pt x="1816100" y="57149"/>
                </a:moveTo>
                <a:lnTo>
                  <a:pt x="1765300" y="57149"/>
                </a:lnTo>
                <a:lnTo>
                  <a:pt x="1765300" y="69849"/>
                </a:lnTo>
                <a:lnTo>
                  <a:pt x="1816100" y="69849"/>
                </a:lnTo>
                <a:lnTo>
                  <a:pt x="1816100" y="57149"/>
                </a:lnTo>
                <a:close/>
              </a:path>
              <a:path w="2912745" h="127000">
                <a:moveTo>
                  <a:pt x="1905000" y="57149"/>
                </a:moveTo>
                <a:lnTo>
                  <a:pt x="1854200" y="57149"/>
                </a:lnTo>
                <a:lnTo>
                  <a:pt x="1854200" y="69849"/>
                </a:lnTo>
                <a:lnTo>
                  <a:pt x="1905000" y="69849"/>
                </a:lnTo>
                <a:lnTo>
                  <a:pt x="1905000" y="57149"/>
                </a:lnTo>
                <a:close/>
              </a:path>
              <a:path w="2912745" h="127000">
                <a:moveTo>
                  <a:pt x="1993900" y="57149"/>
                </a:moveTo>
                <a:lnTo>
                  <a:pt x="1943100" y="57149"/>
                </a:lnTo>
                <a:lnTo>
                  <a:pt x="1943100" y="69849"/>
                </a:lnTo>
                <a:lnTo>
                  <a:pt x="1993900" y="69849"/>
                </a:lnTo>
                <a:lnTo>
                  <a:pt x="1993900" y="57149"/>
                </a:lnTo>
                <a:close/>
              </a:path>
              <a:path w="2912745" h="127000">
                <a:moveTo>
                  <a:pt x="2082800" y="57149"/>
                </a:moveTo>
                <a:lnTo>
                  <a:pt x="2032000" y="57149"/>
                </a:lnTo>
                <a:lnTo>
                  <a:pt x="2032000" y="69849"/>
                </a:lnTo>
                <a:lnTo>
                  <a:pt x="2082800" y="69849"/>
                </a:lnTo>
                <a:lnTo>
                  <a:pt x="2082800" y="57149"/>
                </a:lnTo>
                <a:close/>
              </a:path>
              <a:path w="2912745" h="127000">
                <a:moveTo>
                  <a:pt x="2171700" y="57149"/>
                </a:moveTo>
                <a:lnTo>
                  <a:pt x="2120900" y="57149"/>
                </a:lnTo>
                <a:lnTo>
                  <a:pt x="2120900" y="69849"/>
                </a:lnTo>
                <a:lnTo>
                  <a:pt x="2171700" y="69849"/>
                </a:lnTo>
                <a:lnTo>
                  <a:pt x="2171700" y="57149"/>
                </a:lnTo>
                <a:close/>
              </a:path>
              <a:path w="2912745" h="127000">
                <a:moveTo>
                  <a:pt x="2260600" y="57149"/>
                </a:moveTo>
                <a:lnTo>
                  <a:pt x="2209800" y="57149"/>
                </a:lnTo>
                <a:lnTo>
                  <a:pt x="2209800" y="69849"/>
                </a:lnTo>
                <a:lnTo>
                  <a:pt x="2260600" y="69849"/>
                </a:lnTo>
                <a:lnTo>
                  <a:pt x="2260600" y="57149"/>
                </a:lnTo>
                <a:close/>
              </a:path>
              <a:path w="2912745" h="127000">
                <a:moveTo>
                  <a:pt x="2349500" y="57149"/>
                </a:moveTo>
                <a:lnTo>
                  <a:pt x="2298700" y="57149"/>
                </a:lnTo>
                <a:lnTo>
                  <a:pt x="2298700" y="69849"/>
                </a:lnTo>
                <a:lnTo>
                  <a:pt x="2349500" y="69849"/>
                </a:lnTo>
                <a:lnTo>
                  <a:pt x="2349500" y="57149"/>
                </a:lnTo>
                <a:close/>
              </a:path>
              <a:path w="2912745" h="127000">
                <a:moveTo>
                  <a:pt x="2438400" y="57149"/>
                </a:moveTo>
                <a:lnTo>
                  <a:pt x="2387600" y="57149"/>
                </a:lnTo>
                <a:lnTo>
                  <a:pt x="2387600" y="69849"/>
                </a:lnTo>
                <a:lnTo>
                  <a:pt x="2438400" y="69849"/>
                </a:lnTo>
                <a:lnTo>
                  <a:pt x="2438400" y="57149"/>
                </a:lnTo>
                <a:close/>
              </a:path>
              <a:path w="2912745" h="127000">
                <a:moveTo>
                  <a:pt x="2527300" y="57149"/>
                </a:moveTo>
                <a:lnTo>
                  <a:pt x="2476500" y="57149"/>
                </a:lnTo>
                <a:lnTo>
                  <a:pt x="2476500" y="69849"/>
                </a:lnTo>
                <a:lnTo>
                  <a:pt x="2527300" y="69849"/>
                </a:lnTo>
                <a:lnTo>
                  <a:pt x="2527300" y="57149"/>
                </a:lnTo>
                <a:close/>
              </a:path>
              <a:path w="2912745" h="127000">
                <a:moveTo>
                  <a:pt x="2616200" y="57149"/>
                </a:moveTo>
                <a:lnTo>
                  <a:pt x="2565400" y="57149"/>
                </a:lnTo>
                <a:lnTo>
                  <a:pt x="2565400" y="69849"/>
                </a:lnTo>
                <a:lnTo>
                  <a:pt x="2616200" y="69849"/>
                </a:lnTo>
                <a:lnTo>
                  <a:pt x="2616200" y="57149"/>
                </a:lnTo>
                <a:close/>
              </a:path>
              <a:path w="2912745" h="127000">
                <a:moveTo>
                  <a:pt x="2705100" y="57149"/>
                </a:moveTo>
                <a:lnTo>
                  <a:pt x="2654300" y="57149"/>
                </a:lnTo>
                <a:lnTo>
                  <a:pt x="2654300" y="69849"/>
                </a:lnTo>
                <a:lnTo>
                  <a:pt x="2705100" y="69849"/>
                </a:lnTo>
                <a:lnTo>
                  <a:pt x="2705100" y="57149"/>
                </a:lnTo>
                <a:close/>
              </a:path>
              <a:path w="2912745" h="127000">
                <a:moveTo>
                  <a:pt x="2832100" y="68897"/>
                </a:moveTo>
                <a:lnTo>
                  <a:pt x="2785618" y="126999"/>
                </a:lnTo>
                <a:lnTo>
                  <a:pt x="2899918" y="69849"/>
                </a:lnTo>
                <a:lnTo>
                  <a:pt x="2832100" y="69849"/>
                </a:lnTo>
                <a:lnTo>
                  <a:pt x="2832100" y="68897"/>
                </a:lnTo>
                <a:close/>
              </a:path>
              <a:path w="2912745" h="127000">
                <a:moveTo>
                  <a:pt x="2794000" y="57149"/>
                </a:moveTo>
                <a:lnTo>
                  <a:pt x="2743200" y="57149"/>
                </a:lnTo>
                <a:lnTo>
                  <a:pt x="2743200" y="69849"/>
                </a:lnTo>
                <a:lnTo>
                  <a:pt x="2794000" y="69849"/>
                </a:lnTo>
                <a:lnTo>
                  <a:pt x="2794000" y="57149"/>
                </a:lnTo>
                <a:close/>
              </a:path>
              <a:path w="2912745" h="127000">
                <a:moveTo>
                  <a:pt x="2836418" y="63499"/>
                </a:moveTo>
                <a:lnTo>
                  <a:pt x="2832100" y="68897"/>
                </a:lnTo>
                <a:lnTo>
                  <a:pt x="2832100" y="69849"/>
                </a:lnTo>
                <a:lnTo>
                  <a:pt x="2836418" y="69849"/>
                </a:lnTo>
                <a:lnTo>
                  <a:pt x="2836418" y="63499"/>
                </a:lnTo>
                <a:close/>
              </a:path>
              <a:path w="2912745" h="127000">
                <a:moveTo>
                  <a:pt x="2899918" y="57149"/>
                </a:moveTo>
                <a:lnTo>
                  <a:pt x="2836418" y="57149"/>
                </a:lnTo>
                <a:lnTo>
                  <a:pt x="2836418" y="69849"/>
                </a:lnTo>
                <a:lnTo>
                  <a:pt x="2899918" y="69849"/>
                </a:lnTo>
                <a:lnTo>
                  <a:pt x="2912618" y="63499"/>
                </a:lnTo>
                <a:lnTo>
                  <a:pt x="2899918" y="57149"/>
                </a:lnTo>
                <a:close/>
              </a:path>
              <a:path w="2912745" h="127000">
                <a:moveTo>
                  <a:pt x="2832100" y="58102"/>
                </a:moveTo>
                <a:lnTo>
                  <a:pt x="2832100" y="68897"/>
                </a:lnTo>
                <a:lnTo>
                  <a:pt x="2836418" y="63499"/>
                </a:lnTo>
                <a:lnTo>
                  <a:pt x="2832100" y="58102"/>
                </a:lnTo>
                <a:close/>
              </a:path>
              <a:path w="2912745" h="127000">
                <a:moveTo>
                  <a:pt x="2836418" y="57149"/>
                </a:moveTo>
                <a:lnTo>
                  <a:pt x="2832100" y="57149"/>
                </a:lnTo>
                <a:lnTo>
                  <a:pt x="2832100" y="58102"/>
                </a:lnTo>
                <a:lnTo>
                  <a:pt x="2836418" y="63499"/>
                </a:lnTo>
                <a:lnTo>
                  <a:pt x="2836418" y="57149"/>
                </a:lnTo>
                <a:close/>
              </a:path>
              <a:path w="2912745" h="127000">
                <a:moveTo>
                  <a:pt x="2785618" y="0"/>
                </a:moveTo>
                <a:lnTo>
                  <a:pt x="2832100" y="58102"/>
                </a:lnTo>
                <a:lnTo>
                  <a:pt x="2832100" y="57149"/>
                </a:lnTo>
                <a:lnTo>
                  <a:pt x="2899918" y="57149"/>
                </a:lnTo>
                <a:lnTo>
                  <a:pt x="278561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/>
          <p:cNvSpPr/>
          <p:nvPr/>
        </p:nvSpPr>
        <p:spPr>
          <a:xfrm>
            <a:off x="3406344" y="5619496"/>
            <a:ext cx="2912745" cy="127000"/>
          </a:xfrm>
          <a:custGeom>
            <a:avLst/>
            <a:gdLst/>
            <a:ahLst/>
            <a:cxnLst/>
            <a:rect l="l" t="t" r="r" b="b"/>
            <a:pathLst>
              <a:path w="2912745" h="127000">
                <a:moveTo>
                  <a:pt x="127000" y="0"/>
                </a:moveTo>
                <a:lnTo>
                  <a:pt x="0" y="63499"/>
                </a:lnTo>
                <a:lnTo>
                  <a:pt x="127000" y="126999"/>
                </a:lnTo>
                <a:lnTo>
                  <a:pt x="81279" y="69849"/>
                </a:lnTo>
                <a:lnTo>
                  <a:pt x="76200" y="69849"/>
                </a:lnTo>
                <a:lnTo>
                  <a:pt x="76200" y="57149"/>
                </a:lnTo>
                <a:lnTo>
                  <a:pt x="81279" y="57149"/>
                </a:lnTo>
                <a:lnTo>
                  <a:pt x="127000" y="0"/>
                </a:lnTo>
                <a:close/>
              </a:path>
              <a:path w="2912745" h="127000">
                <a:moveTo>
                  <a:pt x="76200" y="63499"/>
                </a:moveTo>
                <a:lnTo>
                  <a:pt x="76200" y="69849"/>
                </a:lnTo>
                <a:lnTo>
                  <a:pt x="81279" y="69849"/>
                </a:lnTo>
                <a:lnTo>
                  <a:pt x="76200" y="63499"/>
                </a:lnTo>
                <a:close/>
              </a:path>
              <a:path w="2912745" h="127000">
                <a:moveTo>
                  <a:pt x="127000" y="57149"/>
                </a:moveTo>
                <a:lnTo>
                  <a:pt x="81279" y="57149"/>
                </a:lnTo>
                <a:lnTo>
                  <a:pt x="76200" y="63499"/>
                </a:lnTo>
                <a:lnTo>
                  <a:pt x="81279" y="69849"/>
                </a:lnTo>
                <a:lnTo>
                  <a:pt x="127000" y="69849"/>
                </a:lnTo>
                <a:lnTo>
                  <a:pt x="127000" y="57149"/>
                </a:lnTo>
                <a:close/>
              </a:path>
              <a:path w="2912745" h="127000">
                <a:moveTo>
                  <a:pt x="81279" y="57149"/>
                </a:moveTo>
                <a:lnTo>
                  <a:pt x="76200" y="57149"/>
                </a:lnTo>
                <a:lnTo>
                  <a:pt x="76200" y="63499"/>
                </a:lnTo>
                <a:lnTo>
                  <a:pt x="81279" y="57149"/>
                </a:lnTo>
                <a:close/>
              </a:path>
              <a:path w="2912745" h="127000">
                <a:moveTo>
                  <a:pt x="215900" y="57149"/>
                </a:moveTo>
                <a:lnTo>
                  <a:pt x="165100" y="57149"/>
                </a:lnTo>
                <a:lnTo>
                  <a:pt x="165100" y="69849"/>
                </a:lnTo>
                <a:lnTo>
                  <a:pt x="215900" y="69849"/>
                </a:lnTo>
                <a:lnTo>
                  <a:pt x="215900" y="57149"/>
                </a:lnTo>
                <a:close/>
              </a:path>
              <a:path w="2912745" h="127000">
                <a:moveTo>
                  <a:pt x="304800" y="57149"/>
                </a:moveTo>
                <a:lnTo>
                  <a:pt x="254000" y="57149"/>
                </a:lnTo>
                <a:lnTo>
                  <a:pt x="254000" y="69849"/>
                </a:lnTo>
                <a:lnTo>
                  <a:pt x="304800" y="69849"/>
                </a:lnTo>
                <a:lnTo>
                  <a:pt x="304800" y="57149"/>
                </a:lnTo>
                <a:close/>
              </a:path>
              <a:path w="2912745" h="127000">
                <a:moveTo>
                  <a:pt x="393700" y="57149"/>
                </a:moveTo>
                <a:lnTo>
                  <a:pt x="342900" y="57149"/>
                </a:lnTo>
                <a:lnTo>
                  <a:pt x="342900" y="69849"/>
                </a:lnTo>
                <a:lnTo>
                  <a:pt x="393700" y="69849"/>
                </a:lnTo>
                <a:lnTo>
                  <a:pt x="393700" y="57149"/>
                </a:lnTo>
                <a:close/>
              </a:path>
              <a:path w="2912745" h="127000">
                <a:moveTo>
                  <a:pt x="482600" y="57149"/>
                </a:moveTo>
                <a:lnTo>
                  <a:pt x="431800" y="57149"/>
                </a:lnTo>
                <a:lnTo>
                  <a:pt x="431800" y="69849"/>
                </a:lnTo>
                <a:lnTo>
                  <a:pt x="482600" y="69849"/>
                </a:lnTo>
                <a:lnTo>
                  <a:pt x="482600" y="57149"/>
                </a:lnTo>
                <a:close/>
              </a:path>
              <a:path w="2912745" h="127000">
                <a:moveTo>
                  <a:pt x="571500" y="57149"/>
                </a:moveTo>
                <a:lnTo>
                  <a:pt x="520700" y="57149"/>
                </a:lnTo>
                <a:lnTo>
                  <a:pt x="520700" y="69849"/>
                </a:lnTo>
                <a:lnTo>
                  <a:pt x="571500" y="69849"/>
                </a:lnTo>
                <a:lnTo>
                  <a:pt x="571500" y="57149"/>
                </a:lnTo>
                <a:close/>
              </a:path>
              <a:path w="2912745" h="127000">
                <a:moveTo>
                  <a:pt x="660400" y="57149"/>
                </a:moveTo>
                <a:lnTo>
                  <a:pt x="609600" y="57149"/>
                </a:lnTo>
                <a:lnTo>
                  <a:pt x="609600" y="69849"/>
                </a:lnTo>
                <a:lnTo>
                  <a:pt x="660400" y="69849"/>
                </a:lnTo>
                <a:lnTo>
                  <a:pt x="660400" y="57149"/>
                </a:lnTo>
                <a:close/>
              </a:path>
              <a:path w="2912745" h="127000">
                <a:moveTo>
                  <a:pt x="749300" y="57149"/>
                </a:moveTo>
                <a:lnTo>
                  <a:pt x="698500" y="57149"/>
                </a:lnTo>
                <a:lnTo>
                  <a:pt x="698500" y="69849"/>
                </a:lnTo>
                <a:lnTo>
                  <a:pt x="749300" y="69849"/>
                </a:lnTo>
                <a:lnTo>
                  <a:pt x="749300" y="57149"/>
                </a:lnTo>
                <a:close/>
              </a:path>
              <a:path w="2912745" h="127000">
                <a:moveTo>
                  <a:pt x="838200" y="57149"/>
                </a:moveTo>
                <a:lnTo>
                  <a:pt x="787400" y="57149"/>
                </a:lnTo>
                <a:lnTo>
                  <a:pt x="787400" y="69849"/>
                </a:lnTo>
                <a:lnTo>
                  <a:pt x="838200" y="69849"/>
                </a:lnTo>
                <a:lnTo>
                  <a:pt x="838200" y="57149"/>
                </a:lnTo>
                <a:close/>
              </a:path>
              <a:path w="2912745" h="127000">
                <a:moveTo>
                  <a:pt x="927100" y="57149"/>
                </a:moveTo>
                <a:lnTo>
                  <a:pt x="876300" y="57149"/>
                </a:lnTo>
                <a:lnTo>
                  <a:pt x="876300" y="69849"/>
                </a:lnTo>
                <a:lnTo>
                  <a:pt x="927100" y="69849"/>
                </a:lnTo>
                <a:lnTo>
                  <a:pt x="927100" y="57149"/>
                </a:lnTo>
                <a:close/>
              </a:path>
              <a:path w="2912745" h="127000">
                <a:moveTo>
                  <a:pt x="1016000" y="57149"/>
                </a:moveTo>
                <a:lnTo>
                  <a:pt x="965200" y="57149"/>
                </a:lnTo>
                <a:lnTo>
                  <a:pt x="965200" y="69849"/>
                </a:lnTo>
                <a:lnTo>
                  <a:pt x="1016000" y="69849"/>
                </a:lnTo>
                <a:lnTo>
                  <a:pt x="1016000" y="57149"/>
                </a:lnTo>
                <a:close/>
              </a:path>
              <a:path w="2912745" h="127000">
                <a:moveTo>
                  <a:pt x="1104900" y="57149"/>
                </a:moveTo>
                <a:lnTo>
                  <a:pt x="1054100" y="57149"/>
                </a:lnTo>
                <a:lnTo>
                  <a:pt x="1054100" y="69849"/>
                </a:lnTo>
                <a:lnTo>
                  <a:pt x="1104900" y="69849"/>
                </a:lnTo>
                <a:lnTo>
                  <a:pt x="1104900" y="57149"/>
                </a:lnTo>
                <a:close/>
              </a:path>
              <a:path w="2912745" h="127000">
                <a:moveTo>
                  <a:pt x="1193800" y="57149"/>
                </a:moveTo>
                <a:lnTo>
                  <a:pt x="1143000" y="57149"/>
                </a:lnTo>
                <a:lnTo>
                  <a:pt x="1143000" y="69849"/>
                </a:lnTo>
                <a:lnTo>
                  <a:pt x="1193800" y="69849"/>
                </a:lnTo>
                <a:lnTo>
                  <a:pt x="1193800" y="57149"/>
                </a:lnTo>
                <a:close/>
              </a:path>
              <a:path w="2912745" h="127000">
                <a:moveTo>
                  <a:pt x="1282700" y="57149"/>
                </a:moveTo>
                <a:lnTo>
                  <a:pt x="1231900" y="57149"/>
                </a:lnTo>
                <a:lnTo>
                  <a:pt x="1231900" y="69849"/>
                </a:lnTo>
                <a:lnTo>
                  <a:pt x="1282700" y="69849"/>
                </a:lnTo>
                <a:lnTo>
                  <a:pt x="1282700" y="57149"/>
                </a:lnTo>
                <a:close/>
              </a:path>
              <a:path w="2912745" h="127000">
                <a:moveTo>
                  <a:pt x="1371600" y="57149"/>
                </a:moveTo>
                <a:lnTo>
                  <a:pt x="1320800" y="57149"/>
                </a:lnTo>
                <a:lnTo>
                  <a:pt x="1320800" y="69849"/>
                </a:lnTo>
                <a:lnTo>
                  <a:pt x="1371600" y="69849"/>
                </a:lnTo>
                <a:lnTo>
                  <a:pt x="1371600" y="57149"/>
                </a:lnTo>
                <a:close/>
              </a:path>
              <a:path w="2912745" h="127000">
                <a:moveTo>
                  <a:pt x="1460500" y="57149"/>
                </a:moveTo>
                <a:lnTo>
                  <a:pt x="1409700" y="57149"/>
                </a:lnTo>
                <a:lnTo>
                  <a:pt x="1409700" y="69849"/>
                </a:lnTo>
                <a:lnTo>
                  <a:pt x="1460500" y="69849"/>
                </a:lnTo>
                <a:lnTo>
                  <a:pt x="1460500" y="57149"/>
                </a:lnTo>
                <a:close/>
              </a:path>
              <a:path w="2912745" h="127000">
                <a:moveTo>
                  <a:pt x="1549400" y="57149"/>
                </a:moveTo>
                <a:lnTo>
                  <a:pt x="1498600" y="57149"/>
                </a:lnTo>
                <a:lnTo>
                  <a:pt x="1498600" y="69849"/>
                </a:lnTo>
                <a:lnTo>
                  <a:pt x="1549400" y="69849"/>
                </a:lnTo>
                <a:lnTo>
                  <a:pt x="1549400" y="57149"/>
                </a:lnTo>
                <a:close/>
              </a:path>
              <a:path w="2912745" h="127000">
                <a:moveTo>
                  <a:pt x="1638300" y="57149"/>
                </a:moveTo>
                <a:lnTo>
                  <a:pt x="1587500" y="57149"/>
                </a:lnTo>
                <a:lnTo>
                  <a:pt x="1587500" y="69849"/>
                </a:lnTo>
                <a:lnTo>
                  <a:pt x="1638300" y="69849"/>
                </a:lnTo>
                <a:lnTo>
                  <a:pt x="1638300" y="57149"/>
                </a:lnTo>
                <a:close/>
              </a:path>
              <a:path w="2912745" h="127000">
                <a:moveTo>
                  <a:pt x="1727200" y="57149"/>
                </a:moveTo>
                <a:lnTo>
                  <a:pt x="1676400" y="57149"/>
                </a:lnTo>
                <a:lnTo>
                  <a:pt x="1676400" y="69849"/>
                </a:lnTo>
                <a:lnTo>
                  <a:pt x="1727200" y="69849"/>
                </a:lnTo>
                <a:lnTo>
                  <a:pt x="1727200" y="57149"/>
                </a:lnTo>
                <a:close/>
              </a:path>
              <a:path w="2912745" h="127000">
                <a:moveTo>
                  <a:pt x="1816100" y="57149"/>
                </a:moveTo>
                <a:lnTo>
                  <a:pt x="1765300" y="57149"/>
                </a:lnTo>
                <a:lnTo>
                  <a:pt x="1765300" y="69849"/>
                </a:lnTo>
                <a:lnTo>
                  <a:pt x="1816100" y="69849"/>
                </a:lnTo>
                <a:lnTo>
                  <a:pt x="1816100" y="57149"/>
                </a:lnTo>
                <a:close/>
              </a:path>
              <a:path w="2912745" h="127000">
                <a:moveTo>
                  <a:pt x="1905000" y="57149"/>
                </a:moveTo>
                <a:lnTo>
                  <a:pt x="1854200" y="57149"/>
                </a:lnTo>
                <a:lnTo>
                  <a:pt x="1854200" y="69849"/>
                </a:lnTo>
                <a:lnTo>
                  <a:pt x="1905000" y="69849"/>
                </a:lnTo>
                <a:lnTo>
                  <a:pt x="1905000" y="57149"/>
                </a:lnTo>
                <a:close/>
              </a:path>
              <a:path w="2912745" h="127000">
                <a:moveTo>
                  <a:pt x="1993900" y="57149"/>
                </a:moveTo>
                <a:lnTo>
                  <a:pt x="1943100" y="57149"/>
                </a:lnTo>
                <a:lnTo>
                  <a:pt x="1943100" y="69849"/>
                </a:lnTo>
                <a:lnTo>
                  <a:pt x="1993900" y="69849"/>
                </a:lnTo>
                <a:lnTo>
                  <a:pt x="1993900" y="57149"/>
                </a:lnTo>
                <a:close/>
              </a:path>
              <a:path w="2912745" h="127000">
                <a:moveTo>
                  <a:pt x="2082800" y="57149"/>
                </a:moveTo>
                <a:lnTo>
                  <a:pt x="2032000" y="57149"/>
                </a:lnTo>
                <a:lnTo>
                  <a:pt x="2032000" y="69849"/>
                </a:lnTo>
                <a:lnTo>
                  <a:pt x="2082800" y="69849"/>
                </a:lnTo>
                <a:lnTo>
                  <a:pt x="2082800" y="57149"/>
                </a:lnTo>
                <a:close/>
              </a:path>
              <a:path w="2912745" h="127000">
                <a:moveTo>
                  <a:pt x="2171700" y="57149"/>
                </a:moveTo>
                <a:lnTo>
                  <a:pt x="2120900" y="57149"/>
                </a:lnTo>
                <a:lnTo>
                  <a:pt x="2120900" y="69849"/>
                </a:lnTo>
                <a:lnTo>
                  <a:pt x="2171700" y="69849"/>
                </a:lnTo>
                <a:lnTo>
                  <a:pt x="2171700" y="57149"/>
                </a:lnTo>
                <a:close/>
              </a:path>
              <a:path w="2912745" h="127000">
                <a:moveTo>
                  <a:pt x="2260600" y="57149"/>
                </a:moveTo>
                <a:lnTo>
                  <a:pt x="2209800" y="57149"/>
                </a:lnTo>
                <a:lnTo>
                  <a:pt x="2209800" y="69849"/>
                </a:lnTo>
                <a:lnTo>
                  <a:pt x="2260600" y="69849"/>
                </a:lnTo>
                <a:lnTo>
                  <a:pt x="2260600" y="57149"/>
                </a:lnTo>
                <a:close/>
              </a:path>
              <a:path w="2912745" h="127000">
                <a:moveTo>
                  <a:pt x="2349500" y="57149"/>
                </a:moveTo>
                <a:lnTo>
                  <a:pt x="2298700" y="57149"/>
                </a:lnTo>
                <a:lnTo>
                  <a:pt x="2298700" y="69849"/>
                </a:lnTo>
                <a:lnTo>
                  <a:pt x="2349500" y="69849"/>
                </a:lnTo>
                <a:lnTo>
                  <a:pt x="2349500" y="57149"/>
                </a:lnTo>
                <a:close/>
              </a:path>
              <a:path w="2912745" h="127000">
                <a:moveTo>
                  <a:pt x="2438400" y="57149"/>
                </a:moveTo>
                <a:lnTo>
                  <a:pt x="2387600" y="57149"/>
                </a:lnTo>
                <a:lnTo>
                  <a:pt x="2387600" y="69849"/>
                </a:lnTo>
                <a:lnTo>
                  <a:pt x="2438400" y="69849"/>
                </a:lnTo>
                <a:lnTo>
                  <a:pt x="2438400" y="57149"/>
                </a:lnTo>
                <a:close/>
              </a:path>
              <a:path w="2912745" h="127000">
                <a:moveTo>
                  <a:pt x="2527300" y="57149"/>
                </a:moveTo>
                <a:lnTo>
                  <a:pt x="2476500" y="57149"/>
                </a:lnTo>
                <a:lnTo>
                  <a:pt x="2476500" y="69849"/>
                </a:lnTo>
                <a:lnTo>
                  <a:pt x="2527300" y="69849"/>
                </a:lnTo>
                <a:lnTo>
                  <a:pt x="2527300" y="57149"/>
                </a:lnTo>
                <a:close/>
              </a:path>
              <a:path w="2912745" h="127000">
                <a:moveTo>
                  <a:pt x="2616200" y="57149"/>
                </a:moveTo>
                <a:lnTo>
                  <a:pt x="2565400" y="57149"/>
                </a:lnTo>
                <a:lnTo>
                  <a:pt x="2565400" y="69849"/>
                </a:lnTo>
                <a:lnTo>
                  <a:pt x="2616200" y="69849"/>
                </a:lnTo>
                <a:lnTo>
                  <a:pt x="2616200" y="57149"/>
                </a:lnTo>
                <a:close/>
              </a:path>
              <a:path w="2912745" h="127000">
                <a:moveTo>
                  <a:pt x="2705100" y="57149"/>
                </a:moveTo>
                <a:lnTo>
                  <a:pt x="2654300" y="57149"/>
                </a:lnTo>
                <a:lnTo>
                  <a:pt x="2654300" y="69849"/>
                </a:lnTo>
                <a:lnTo>
                  <a:pt x="2705100" y="69849"/>
                </a:lnTo>
                <a:lnTo>
                  <a:pt x="2705100" y="57149"/>
                </a:lnTo>
                <a:close/>
              </a:path>
              <a:path w="2912745" h="127000">
                <a:moveTo>
                  <a:pt x="2832100" y="68897"/>
                </a:moveTo>
                <a:lnTo>
                  <a:pt x="2785618" y="126999"/>
                </a:lnTo>
                <a:lnTo>
                  <a:pt x="2899918" y="69849"/>
                </a:lnTo>
                <a:lnTo>
                  <a:pt x="2832100" y="69849"/>
                </a:lnTo>
                <a:lnTo>
                  <a:pt x="2832100" y="68897"/>
                </a:lnTo>
                <a:close/>
              </a:path>
              <a:path w="2912745" h="127000">
                <a:moveTo>
                  <a:pt x="2794000" y="57149"/>
                </a:moveTo>
                <a:lnTo>
                  <a:pt x="2743200" y="57149"/>
                </a:lnTo>
                <a:lnTo>
                  <a:pt x="2743200" y="69849"/>
                </a:lnTo>
                <a:lnTo>
                  <a:pt x="2794000" y="69849"/>
                </a:lnTo>
                <a:lnTo>
                  <a:pt x="2794000" y="57149"/>
                </a:lnTo>
                <a:close/>
              </a:path>
              <a:path w="2912745" h="127000">
                <a:moveTo>
                  <a:pt x="2836418" y="63499"/>
                </a:moveTo>
                <a:lnTo>
                  <a:pt x="2832100" y="68897"/>
                </a:lnTo>
                <a:lnTo>
                  <a:pt x="2832100" y="69849"/>
                </a:lnTo>
                <a:lnTo>
                  <a:pt x="2836418" y="69849"/>
                </a:lnTo>
                <a:lnTo>
                  <a:pt x="2836418" y="63499"/>
                </a:lnTo>
                <a:close/>
              </a:path>
              <a:path w="2912745" h="127000">
                <a:moveTo>
                  <a:pt x="2899918" y="57149"/>
                </a:moveTo>
                <a:lnTo>
                  <a:pt x="2836418" y="57149"/>
                </a:lnTo>
                <a:lnTo>
                  <a:pt x="2836418" y="69849"/>
                </a:lnTo>
                <a:lnTo>
                  <a:pt x="2899918" y="69849"/>
                </a:lnTo>
                <a:lnTo>
                  <a:pt x="2912618" y="63499"/>
                </a:lnTo>
                <a:lnTo>
                  <a:pt x="2899918" y="57149"/>
                </a:lnTo>
                <a:close/>
              </a:path>
              <a:path w="2912745" h="127000">
                <a:moveTo>
                  <a:pt x="2832100" y="58102"/>
                </a:moveTo>
                <a:lnTo>
                  <a:pt x="2832100" y="68897"/>
                </a:lnTo>
                <a:lnTo>
                  <a:pt x="2836418" y="63499"/>
                </a:lnTo>
                <a:lnTo>
                  <a:pt x="2832100" y="58102"/>
                </a:lnTo>
                <a:close/>
              </a:path>
              <a:path w="2912745" h="127000">
                <a:moveTo>
                  <a:pt x="2836418" y="57149"/>
                </a:moveTo>
                <a:lnTo>
                  <a:pt x="2832100" y="57149"/>
                </a:lnTo>
                <a:lnTo>
                  <a:pt x="2832100" y="58102"/>
                </a:lnTo>
                <a:lnTo>
                  <a:pt x="2836418" y="63499"/>
                </a:lnTo>
                <a:lnTo>
                  <a:pt x="2836418" y="57149"/>
                </a:lnTo>
                <a:close/>
              </a:path>
              <a:path w="2912745" h="127000">
                <a:moveTo>
                  <a:pt x="2785618" y="0"/>
                </a:moveTo>
                <a:lnTo>
                  <a:pt x="2832100" y="58102"/>
                </a:lnTo>
                <a:lnTo>
                  <a:pt x="2832100" y="57149"/>
                </a:lnTo>
                <a:lnTo>
                  <a:pt x="2899918" y="57149"/>
                </a:lnTo>
                <a:lnTo>
                  <a:pt x="278561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5"/>
          <p:cNvSpPr/>
          <p:nvPr/>
        </p:nvSpPr>
        <p:spPr>
          <a:xfrm>
            <a:off x="968451" y="3941064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6"/>
          <p:cNvSpPr/>
          <p:nvPr/>
        </p:nvSpPr>
        <p:spPr>
          <a:xfrm>
            <a:off x="820115" y="4364735"/>
            <a:ext cx="6435725" cy="76200"/>
          </a:xfrm>
          <a:custGeom>
            <a:avLst/>
            <a:gdLst/>
            <a:ahLst/>
            <a:cxnLst/>
            <a:rect l="l" t="t" r="r" b="b"/>
            <a:pathLst>
              <a:path w="6435725" h="76200">
                <a:moveTo>
                  <a:pt x="6359271" y="0"/>
                </a:moveTo>
                <a:lnTo>
                  <a:pt x="6359271" y="76200"/>
                </a:lnTo>
                <a:lnTo>
                  <a:pt x="6422771" y="44450"/>
                </a:lnTo>
                <a:lnTo>
                  <a:pt x="6372098" y="44450"/>
                </a:lnTo>
                <a:lnTo>
                  <a:pt x="6372098" y="31750"/>
                </a:lnTo>
                <a:lnTo>
                  <a:pt x="6422771" y="31750"/>
                </a:lnTo>
                <a:lnTo>
                  <a:pt x="6359271" y="0"/>
                </a:lnTo>
                <a:close/>
              </a:path>
              <a:path w="6435725" h="76200">
                <a:moveTo>
                  <a:pt x="635927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359271" y="44450"/>
                </a:lnTo>
                <a:lnTo>
                  <a:pt x="6359271" y="31750"/>
                </a:lnTo>
                <a:close/>
              </a:path>
              <a:path w="6435725" h="76200">
                <a:moveTo>
                  <a:pt x="6422771" y="31750"/>
                </a:moveTo>
                <a:lnTo>
                  <a:pt x="6372098" y="31750"/>
                </a:lnTo>
                <a:lnTo>
                  <a:pt x="6372098" y="44450"/>
                </a:lnTo>
                <a:lnTo>
                  <a:pt x="6422771" y="44450"/>
                </a:lnTo>
                <a:lnTo>
                  <a:pt x="6435471" y="38100"/>
                </a:lnTo>
                <a:lnTo>
                  <a:pt x="642277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7"/>
          <p:cNvSpPr/>
          <p:nvPr/>
        </p:nvSpPr>
        <p:spPr>
          <a:xfrm>
            <a:off x="3348939" y="3941064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8"/>
          <p:cNvSpPr/>
          <p:nvPr/>
        </p:nvSpPr>
        <p:spPr>
          <a:xfrm>
            <a:off x="5618176" y="3941064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79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9"/>
          <p:cNvSpPr/>
          <p:nvPr/>
        </p:nvSpPr>
        <p:spPr>
          <a:xfrm>
            <a:off x="2731212" y="4161282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20" h="264160">
                <a:moveTo>
                  <a:pt x="64008" y="104140"/>
                </a:moveTo>
                <a:lnTo>
                  <a:pt x="0" y="104140"/>
                </a:lnTo>
                <a:lnTo>
                  <a:pt x="80010" y="264160"/>
                </a:lnTo>
                <a:lnTo>
                  <a:pt x="152019" y="120142"/>
                </a:lnTo>
                <a:lnTo>
                  <a:pt x="64008" y="120142"/>
                </a:lnTo>
                <a:lnTo>
                  <a:pt x="64008" y="104140"/>
                </a:lnTo>
                <a:close/>
              </a:path>
              <a:path w="160020" h="264160">
                <a:moveTo>
                  <a:pt x="96012" y="0"/>
                </a:moveTo>
                <a:lnTo>
                  <a:pt x="64008" y="0"/>
                </a:lnTo>
                <a:lnTo>
                  <a:pt x="64008" y="120142"/>
                </a:lnTo>
                <a:lnTo>
                  <a:pt x="96012" y="120142"/>
                </a:lnTo>
                <a:lnTo>
                  <a:pt x="96012" y="0"/>
                </a:lnTo>
                <a:close/>
              </a:path>
              <a:path w="160020" h="264160">
                <a:moveTo>
                  <a:pt x="160020" y="104140"/>
                </a:moveTo>
                <a:lnTo>
                  <a:pt x="96012" y="104140"/>
                </a:lnTo>
                <a:lnTo>
                  <a:pt x="96012" y="120142"/>
                </a:lnTo>
                <a:lnTo>
                  <a:pt x="152019" y="120142"/>
                </a:lnTo>
                <a:lnTo>
                  <a:pt x="160020" y="1041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0"/>
          <p:cNvSpPr/>
          <p:nvPr/>
        </p:nvSpPr>
        <p:spPr>
          <a:xfrm>
            <a:off x="5105603" y="4162805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20" h="264160">
                <a:moveTo>
                  <a:pt x="64008" y="104140"/>
                </a:moveTo>
                <a:lnTo>
                  <a:pt x="0" y="104140"/>
                </a:lnTo>
                <a:lnTo>
                  <a:pt x="80010" y="264160"/>
                </a:lnTo>
                <a:lnTo>
                  <a:pt x="152019" y="120142"/>
                </a:lnTo>
                <a:lnTo>
                  <a:pt x="64008" y="120142"/>
                </a:lnTo>
                <a:lnTo>
                  <a:pt x="64008" y="104140"/>
                </a:lnTo>
                <a:close/>
              </a:path>
              <a:path w="160020" h="264160">
                <a:moveTo>
                  <a:pt x="96012" y="0"/>
                </a:moveTo>
                <a:lnTo>
                  <a:pt x="64008" y="0"/>
                </a:lnTo>
                <a:lnTo>
                  <a:pt x="64008" y="120142"/>
                </a:lnTo>
                <a:lnTo>
                  <a:pt x="96012" y="120142"/>
                </a:lnTo>
                <a:lnTo>
                  <a:pt x="96012" y="0"/>
                </a:lnTo>
                <a:close/>
              </a:path>
              <a:path w="160020" h="264160">
                <a:moveTo>
                  <a:pt x="160020" y="104140"/>
                </a:moveTo>
                <a:lnTo>
                  <a:pt x="96012" y="104140"/>
                </a:lnTo>
                <a:lnTo>
                  <a:pt x="96012" y="120142"/>
                </a:lnTo>
                <a:lnTo>
                  <a:pt x="152019" y="120142"/>
                </a:lnTo>
                <a:lnTo>
                  <a:pt x="160020" y="1041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1"/>
          <p:cNvSpPr/>
          <p:nvPr/>
        </p:nvSpPr>
        <p:spPr>
          <a:xfrm>
            <a:off x="1031951" y="4208271"/>
            <a:ext cx="1778635" cy="127000"/>
          </a:xfrm>
          <a:custGeom>
            <a:avLst/>
            <a:gdLst/>
            <a:ahLst/>
            <a:cxnLst/>
            <a:rect l="l" t="t" r="r" b="b"/>
            <a:pathLst>
              <a:path w="177863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81280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80" y="57150"/>
                </a:lnTo>
                <a:lnTo>
                  <a:pt x="127000" y="0"/>
                </a:lnTo>
                <a:close/>
              </a:path>
              <a:path w="1778635" h="127000">
                <a:moveTo>
                  <a:pt x="76200" y="63500"/>
                </a:moveTo>
                <a:lnTo>
                  <a:pt x="76200" y="69850"/>
                </a:lnTo>
                <a:lnTo>
                  <a:pt x="81280" y="69850"/>
                </a:lnTo>
                <a:lnTo>
                  <a:pt x="76200" y="63500"/>
                </a:lnTo>
                <a:close/>
              </a:path>
              <a:path w="1778635" h="127000">
                <a:moveTo>
                  <a:pt x="127000" y="57150"/>
                </a:moveTo>
                <a:lnTo>
                  <a:pt x="81280" y="57150"/>
                </a:lnTo>
                <a:lnTo>
                  <a:pt x="76200" y="63500"/>
                </a:lnTo>
                <a:lnTo>
                  <a:pt x="81280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1778635" h="127000">
                <a:moveTo>
                  <a:pt x="81280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80" y="57150"/>
                </a:lnTo>
                <a:close/>
              </a:path>
              <a:path w="1778635" h="127000">
                <a:moveTo>
                  <a:pt x="215900" y="57150"/>
                </a:moveTo>
                <a:lnTo>
                  <a:pt x="165100" y="57150"/>
                </a:lnTo>
                <a:lnTo>
                  <a:pt x="165100" y="69850"/>
                </a:lnTo>
                <a:lnTo>
                  <a:pt x="215900" y="69850"/>
                </a:lnTo>
                <a:lnTo>
                  <a:pt x="215900" y="57150"/>
                </a:lnTo>
                <a:close/>
              </a:path>
              <a:path w="1778635" h="127000">
                <a:moveTo>
                  <a:pt x="3048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04800" y="69850"/>
                </a:lnTo>
                <a:lnTo>
                  <a:pt x="304800" y="57150"/>
                </a:lnTo>
                <a:close/>
              </a:path>
              <a:path w="1778635" h="127000">
                <a:moveTo>
                  <a:pt x="393700" y="57150"/>
                </a:moveTo>
                <a:lnTo>
                  <a:pt x="342900" y="57150"/>
                </a:lnTo>
                <a:lnTo>
                  <a:pt x="342900" y="69850"/>
                </a:lnTo>
                <a:lnTo>
                  <a:pt x="393700" y="69850"/>
                </a:lnTo>
                <a:lnTo>
                  <a:pt x="393700" y="57150"/>
                </a:lnTo>
                <a:close/>
              </a:path>
              <a:path w="1778635" h="127000">
                <a:moveTo>
                  <a:pt x="482600" y="57150"/>
                </a:moveTo>
                <a:lnTo>
                  <a:pt x="431800" y="57150"/>
                </a:lnTo>
                <a:lnTo>
                  <a:pt x="431800" y="69850"/>
                </a:lnTo>
                <a:lnTo>
                  <a:pt x="482600" y="69850"/>
                </a:lnTo>
                <a:lnTo>
                  <a:pt x="482600" y="57150"/>
                </a:lnTo>
                <a:close/>
              </a:path>
              <a:path w="1778635" h="127000">
                <a:moveTo>
                  <a:pt x="571500" y="57150"/>
                </a:moveTo>
                <a:lnTo>
                  <a:pt x="520700" y="57150"/>
                </a:lnTo>
                <a:lnTo>
                  <a:pt x="520700" y="69850"/>
                </a:lnTo>
                <a:lnTo>
                  <a:pt x="571500" y="69850"/>
                </a:lnTo>
                <a:lnTo>
                  <a:pt x="571500" y="57150"/>
                </a:lnTo>
                <a:close/>
              </a:path>
              <a:path w="1778635" h="127000">
                <a:moveTo>
                  <a:pt x="660400" y="57150"/>
                </a:moveTo>
                <a:lnTo>
                  <a:pt x="609600" y="57150"/>
                </a:lnTo>
                <a:lnTo>
                  <a:pt x="609600" y="69850"/>
                </a:lnTo>
                <a:lnTo>
                  <a:pt x="660400" y="69850"/>
                </a:lnTo>
                <a:lnTo>
                  <a:pt x="660400" y="57150"/>
                </a:lnTo>
                <a:close/>
              </a:path>
              <a:path w="1778635" h="127000">
                <a:moveTo>
                  <a:pt x="749300" y="57150"/>
                </a:moveTo>
                <a:lnTo>
                  <a:pt x="698500" y="57150"/>
                </a:lnTo>
                <a:lnTo>
                  <a:pt x="698500" y="69850"/>
                </a:lnTo>
                <a:lnTo>
                  <a:pt x="749300" y="69850"/>
                </a:lnTo>
                <a:lnTo>
                  <a:pt x="749300" y="57150"/>
                </a:lnTo>
                <a:close/>
              </a:path>
              <a:path w="1778635" h="127000">
                <a:moveTo>
                  <a:pt x="838200" y="57150"/>
                </a:moveTo>
                <a:lnTo>
                  <a:pt x="787400" y="57150"/>
                </a:lnTo>
                <a:lnTo>
                  <a:pt x="787400" y="69850"/>
                </a:lnTo>
                <a:lnTo>
                  <a:pt x="838200" y="69850"/>
                </a:lnTo>
                <a:lnTo>
                  <a:pt x="838200" y="57150"/>
                </a:lnTo>
                <a:close/>
              </a:path>
              <a:path w="1778635" h="127000">
                <a:moveTo>
                  <a:pt x="927100" y="57150"/>
                </a:moveTo>
                <a:lnTo>
                  <a:pt x="876300" y="57150"/>
                </a:lnTo>
                <a:lnTo>
                  <a:pt x="876300" y="69850"/>
                </a:lnTo>
                <a:lnTo>
                  <a:pt x="927100" y="69850"/>
                </a:lnTo>
                <a:lnTo>
                  <a:pt x="927100" y="57150"/>
                </a:lnTo>
                <a:close/>
              </a:path>
              <a:path w="1778635" h="127000">
                <a:moveTo>
                  <a:pt x="1016000" y="57150"/>
                </a:moveTo>
                <a:lnTo>
                  <a:pt x="965200" y="57150"/>
                </a:lnTo>
                <a:lnTo>
                  <a:pt x="965200" y="69850"/>
                </a:lnTo>
                <a:lnTo>
                  <a:pt x="1016000" y="69850"/>
                </a:lnTo>
                <a:lnTo>
                  <a:pt x="1016000" y="57150"/>
                </a:lnTo>
                <a:close/>
              </a:path>
              <a:path w="1778635" h="127000">
                <a:moveTo>
                  <a:pt x="1104900" y="57150"/>
                </a:moveTo>
                <a:lnTo>
                  <a:pt x="1054100" y="57150"/>
                </a:lnTo>
                <a:lnTo>
                  <a:pt x="1054100" y="69850"/>
                </a:lnTo>
                <a:lnTo>
                  <a:pt x="1104900" y="69850"/>
                </a:lnTo>
                <a:lnTo>
                  <a:pt x="1104900" y="57150"/>
                </a:lnTo>
                <a:close/>
              </a:path>
              <a:path w="1778635" h="127000">
                <a:moveTo>
                  <a:pt x="1193800" y="57150"/>
                </a:moveTo>
                <a:lnTo>
                  <a:pt x="1143000" y="57150"/>
                </a:lnTo>
                <a:lnTo>
                  <a:pt x="1143000" y="69850"/>
                </a:lnTo>
                <a:lnTo>
                  <a:pt x="1193800" y="69850"/>
                </a:lnTo>
                <a:lnTo>
                  <a:pt x="1193800" y="57150"/>
                </a:lnTo>
                <a:close/>
              </a:path>
              <a:path w="1778635" h="127000">
                <a:moveTo>
                  <a:pt x="1282700" y="57150"/>
                </a:moveTo>
                <a:lnTo>
                  <a:pt x="1231900" y="57150"/>
                </a:lnTo>
                <a:lnTo>
                  <a:pt x="1231900" y="69850"/>
                </a:lnTo>
                <a:lnTo>
                  <a:pt x="1282700" y="69850"/>
                </a:lnTo>
                <a:lnTo>
                  <a:pt x="1282700" y="57150"/>
                </a:lnTo>
                <a:close/>
              </a:path>
              <a:path w="1778635" h="127000">
                <a:moveTo>
                  <a:pt x="1371600" y="57150"/>
                </a:moveTo>
                <a:lnTo>
                  <a:pt x="1320800" y="57150"/>
                </a:lnTo>
                <a:lnTo>
                  <a:pt x="1320800" y="69850"/>
                </a:lnTo>
                <a:lnTo>
                  <a:pt x="1371600" y="69850"/>
                </a:lnTo>
                <a:lnTo>
                  <a:pt x="1371600" y="57150"/>
                </a:lnTo>
                <a:close/>
              </a:path>
              <a:path w="1778635" h="127000">
                <a:moveTo>
                  <a:pt x="1460500" y="57150"/>
                </a:moveTo>
                <a:lnTo>
                  <a:pt x="1409700" y="57150"/>
                </a:lnTo>
                <a:lnTo>
                  <a:pt x="1409700" y="69850"/>
                </a:lnTo>
                <a:lnTo>
                  <a:pt x="1460500" y="69850"/>
                </a:lnTo>
                <a:lnTo>
                  <a:pt x="1460500" y="57150"/>
                </a:lnTo>
                <a:close/>
              </a:path>
              <a:path w="1778635" h="127000">
                <a:moveTo>
                  <a:pt x="1549400" y="57150"/>
                </a:moveTo>
                <a:lnTo>
                  <a:pt x="1498600" y="57150"/>
                </a:lnTo>
                <a:lnTo>
                  <a:pt x="1498600" y="69850"/>
                </a:lnTo>
                <a:lnTo>
                  <a:pt x="1549400" y="69850"/>
                </a:lnTo>
                <a:lnTo>
                  <a:pt x="1549400" y="57150"/>
                </a:lnTo>
                <a:close/>
              </a:path>
              <a:path w="1778635" h="127000">
                <a:moveTo>
                  <a:pt x="1638300" y="57150"/>
                </a:moveTo>
                <a:lnTo>
                  <a:pt x="1587500" y="57150"/>
                </a:lnTo>
                <a:lnTo>
                  <a:pt x="1587500" y="69850"/>
                </a:lnTo>
                <a:lnTo>
                  <a:pt x="1638300" y="69850"/>
                </a:lnTo>
                <a:lnTo>
                  <a:pt x="1638300" y="57150"/>
                </a:lnTo>
                <a:close/>
              </a:path>
              <a:path w="1778635" h="127000">
                <a:moveTo>
                  <a:pt x="1702053" y="63500"/>
                </a:moveTo>
                <a:lnTo>
                  <a:pt x="1651253" y="127000"/>
                </a:lnTo>
                <a:lnTo>
                  <a:pt x="1765553" y="69850"/>
                </a:lnTo>
                <a:lnTo>
                  <a:pt x="1702053" y="69850"/>
                </a:lnTo>
                <a:lnTo>
                  <a:pt x="1702053" y="63500"/>
                </a:lnTo>
                <a:close/>
              </a:path>
              <a:path w="1778635" h="127000">
                <a:moveTo>
                  <a:pt x="1696974" y="57150"/>
                </a:moveTo>
                <a:lnTo>
                  <a:pt x="1676400" y="57150"/>
                </a:lnTo>
                <a:lnTo>
                  <a:pt x="1676400" y="69850"/>
                </a:lnTo>
                <a:lnTo>
                  <a:pt x="1696974" y="69850"/>
                </a:lnTo>
                <a:lnTo>
                  <a:pt x="1702053" y="63500"/>
                </a:lnTo>
                <a:lnTo>
                  <a:pt x="1696974" y="57150"/>
                </a:lnTo>
                <a:close/>
              </a:path>
              <a:path w="1778635" h="127000">
                <a:moveTo>
                  <a:pt x="1765553" y="57150"/>
                </a:moveTo>
                <a:lnTo>
                  <a:pt x="1702053" y="57150"/>
                </a:lnTo>
                <a:lnTo>
                  <a:pt x="1702053" y="69850"/>
                </a:lnTo>
                <a:lnTo>
                  <a:pt x="1765553" y="69850"/>
                </a:lnTo>
                <a:lnTo>
                  <a:pt x="1778253" y="63500"/>
                </a:lnTo>
                <a:lnTo>
                  <a:pt x="1765553" y="57150"/>
                </a:lnTo>
                <a:close/>
              </a:path>
              <a:path w="1778635" h="127000">
                <a:moveTo>
                  <a:pt x="1651253" y="0"/>
                </a:moveTo>
                <a:lnTo>
                  <a:pt x="1702053" y="63500"/>
                </a:lnTo>
                <a:lnTo>
                  <a:pt x="1702053" y="57150"/>
                </a:lnTo>
                <a:lnTo>
                  <a:pt x="1765553" y="57150"/>
                </a:lnTo>
                <a:lnTo>
                  <a:pt x="165125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2"/>
          <p:cNvSpPr/>
          <p:nvPr/>
        </p:nvSpPr>
        <p:spPr>
          <a:xfrm>
            <a:off x="3421583" y="4208271"/>
            <a:ext cx="1778635" cy="127000"/>
          </a:xfrm>
          <a:custGeom>
            <a:avLst/>
            <a:gdLst/>
            <a:ahLst/>
            <a:cxnLst/>
            <a:rect l="l" t="t" r="r" b="b"/>
            <a:pathLst>
              <a:path w="177863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81279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79" y="57150"/>
                </a:lnTo>
                <a:lnTo>
                  <a:pt x="127000" y="0"/>
                </a:lnTo>
                <a:close/>
              </a:path>
              <a:path w="1778635" h="127000">
                <a:moveTo>
                  <a:pt x="76200" y="63500"/>
                </a:moveTo>
                <a:lnTo>
                  <a:pt x="76200" y="69850"/>
                </a:lnTo>
                <a:lnTo>
                  <a:pt x="81279" y="69850"/>
                </a:lnTo>
                <a:lnTo>
                  <a:pt x="76200" y="63500"/>
                </a:lnTo>
                <a:close/>
              </a:path>
              <a:path w="1778635" h="127000">
                <a:moveTo>
                  <a:pt x="127000" y="57150"/>
                </a:moveTo>
                <a:lnTo>
                  <a:pt x="81279" y="57150"/>
                </a:lnTo>
                <a:lnTo>
                  <a:pt x="76200" y="63500"/>
                </a:lnTo>
                <a:lnTo>
                  <a:pt x="81279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1778635" h="127000">
                <a:moveTo>
                  <a:pt x="81279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79" y="57150"/>
                </a:lnTo>
                <a:close/>
              </a:path>
              <a:path w="1778635" h="127000">
                <a:moveTo>
                  <a:pt x="215900" y="57150"/>
                </a:moveTo>
                <a:lnTo>
                  <a:pt x="165100" y="57150"/>
                </a:lnTo>
                <a:lnTo>
                  <a:pt x="165100" y="69850"/>
                </a:lnTo>
                <a:lnTo>
                  <a:pt x="215900" y="69850"/>
                </a:lnTo>
                <a:lnTo>
                  <a:pt x="215900" y="57150"/>
                </a:lnTo>
                <a:close/>
              </a:path>
              <a:path w="1778635" h="127000">
                <a:moveTo>
                  <a:pt x="3048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04800" y="69850"/>
                </a:lnTo>
                <a:lnTo>
                  <a:pt x="304800" y="57150"/>
                </a:lnTo>
                <a:close/>
              </a:path>
              <a:path w="1778635" h="127000">
                <a:moveTo>
                  <a:pt x="393700" y="57150"/>
                </a:moveTo>
                <a:lnTo>
                  <a:pt x="342900" y="57150"/>
                </a:lnTo>
                <a:lnTo>
                  <a:pt x="342900" y="69850"/>
                </a:lnTo>
                <a:lnTo>
                  <a:pt x="393700" y="69850"/>
                </a:lnTo>
                <a:lnTo>
                  <a:pt x="393700" y="57150"/>
                </a:lnTo>
                <a:close/>
              </a:path>
              <a:path w="1778635" h="127000">
                <a:moveTo>
                  <a:pt x="482600" y="57150"/>
                </a:moveTo>
                <a:lnTo>
                  <a:pt x="431800" y="57150"/>
                </a:lnTo>
                <a:lnTo>
                  <a:pt x="431800" y="69850"/>
                </a:lnTo>
                <a:lnTo>
                  <a:pt x="482600" y="69850"/>
                </a:lnTo>
                <a:lnTo>
                  <a:pt x="482600" y="57150"/>
                </a:lnTo>
                <a:close/>
              </a:path>
              <a:path w="1778635" h="127000">
                <a:moveTo>
                  <a:pt x="571500" y="57150"/>
                </a:moveTo>
                <a:lnTo>
                  <a:pt x="520700" y="57150"/>
                </a:lnTo>
                <a:lnTo>
                  <a:pt x="520700" y="69850"/>
                </a:lnTo>
                <a:lnTo>
                  <a:pt x="571500" y="69850"/>
                </a:lnTo>
                <a:lnTo>
                  <a:pt x="571500" y="57150"/>
                </a:lnTo>
                <a:close/>
              </a:path>
              <a:path w="1778635" h="127000">
                <a:moveTo>
                  <a:pt x="660400" y="57150"/>
                </a:moveTo>
                <a:lnTo>
                  <a:pt x="609600" y="57150"/>
                </a:lnTo>
                <a:lnTo>
                  <a:pt x="609600" y="69850"/>
                </a:lnTo>
                <a:lnTo>
                  <a:pt x="660400" y="69850"/>
                </a:lnTo>
                <a:lnTo>
                  <a:pt x="660400" y="57150"/>
                </a:lnTo>
                <a:close/>
              </a:path>
              <a:path w="1778635" h="127000">
                <a:moveTo>
                  <a:pt x="749300" y="57150"/>
                </a:moveTo>
                <a:lnTo>
                  <a:pt x="698500" y="57150"/>
                </a:lnTo>
                <a:lnTo>
                  <a:pt x="698500" y="69850"/>
                </a:lnTo>
                <a:lnTo>
                  <a:pt x="749300" y="69850"/>
                </a:lnTo>
                <a:lnTo>
                  <a:pt x="749300" y="57150"/>
                </a:lnTo>
                <a:close/>
              </a:path>
              <a:path w="1778635" h="127000">
                <a:moveTo>
                  <a:pt x="838200" y="57150"/>
                </a:moveTo>
                <a:lnTo>
                  <a:pt x="787400" y="57150"/>
                </a:lnTo>
                <a:lnTo>
                  <a:pt x="787400" y="69850"/>
                </a:lnTo>
                <a:lnTo>
                  <a:pt x="838200" y="69850"/>
                </a:lnTo>
                <a:lnTo>
                  <a:pt x="838200" y="57150"/>
                </a:lnTo>
                <a:close/>
              </a:path>
              <a:path w="1778635" h="127000">
                <a:moveTo>
                  <a:pt x="927100" y="57150"/>
                </a:moveTo>
                <a:lnTo>
                  <a:pt x="876300" y="57150"/>
                </a:lnTo>
                <a:lnTo>
                  <a:pt x="876300" y="69850"/>
                </a:lnTo>
                <a:lnTo>
                  <a:pt x="927100" y="69850"/>
                </a:lnTo>
                <a:lnTo>
                  <a:pt x="927100" y="57150"/>
                </a:lnTo>
                <a:close/>
              </a:path>
              <a:path w="1778635" h="127000">
                <a:moveTo>
                  <a:pt x="1016000" y="57150"/>
                </a:moveTo>
                <a:lnTo>
                  <a:pt x="965200" y="57150"/>
                </a:lnTo>
                <a:lnTo>
                  <a:pt x="965200" y="69850"/>
                </a:lnTo>
                <a:lnTo>
                  <a:pt x="1016000" y="69850"/>
                </a:lnTo>
                <a:lnTo>
                  <a:pt x="1016000" y="57150"/>
                </a:lnTo>
                <a:close/>
              </a:path>
              <a:path w="1778635" h="127000">
                <a:moveTo>
                  <a:pt x="1104900" y="57150"/>
                </a:moveTo>
                <a:lnTo>
                  <a:pt x="1054100" y="57150"/>
                </a:lnTo>
                <a:lnTo>
                  <a:pt x="1054100" y="69850"/>
                </a:lnTo>
                <a:lnTo>
                  <a:pt x="1104900" y="69850"/>
                </a:lnTo>
                <a:lnTo>
                  <a:pt x="1104900" y="57150"/>
                </a:lnTo>
                <a:close/>
              </a:path>
              <a:path w="1778635" h="127000">
                <a:moveTo>
                  <a:pt x="1193800" y="57150"/>
                </a:moveTo>
                <a:lnTo>
                  <a:pt x="1143000" y="57150"/>
                </a:lnTo>
                <a:lnTo>
                  <a:pt x="1143000" y="69850"/>
                </a:lnTo>
                <a:lnTo>
                  <a:pt x="1193800" y="69850"/>
                </a:lnTo>
                <a:lnTo>
                  <a:pt x="1193800" y="57150"/>
                </a:lnTo>
                <a:close/>
              </a:path>
              <a:path w="1778635" h="127000">
                <a:moveTo>
                  <a:pt x="1282700" y="57150"/>
                </a:moveTo>
                <a:lnTo>
                  <a:pt x="1231900" y="57150"/>
                </a:lnTo>
                <a:lnTo>
                  <a:pt x="1231900" y="69850"/>
                </a:lnTo>
                <a:lnTo>
                  <a:pt x="1282700" y="69850"/>
                </a:lnTo>
                <a:lnTo>
                  <a:pt x="1282700" y="57150"/>
                </a:lnTo>
                <a:close/>
              </a:path>
              <a:path w="1778635" h="127000">
                <a:moveTo>
                  <a:pt x="1371600" y="57150"/>
                </a:moveTo>
                <a:lnTo>
                  <a:pt x="1320800" y="57150"/>
                </a:lnTo>
                <a:lnTo>
                  <a:pt x="1320800" y="69850"/>
                </a:lnTo>
                <a:lnTo>
                  <a:pt x="1371600" y="69850"/>
                </a:lnTo>
                <a:lnTo>
                  <a:pt x="1371600" y="57150"/>
                </a:lnTo>
                <a:close/>
              </a:path>
              <a:path w="1778635" h="127000">
                <a:moveTo>
                  <a:pt x="1460500" y="57150"/>
                </a:moveTo>
                <a:lnTo>
                  <a:pt x="1409700" y="57150"/>
                </a:lnTo>
                <a:lnTo>
                  <a:pt x="1409700" y="69850"/>
                </a:lnTo>
                <a:lnTo>
                  <a:pt x="1460500" y="69850"/>
                </a:lnTo>
                <a:lnTo>
                  <a:pt x="1460500" y="57150"/>
                </a:lnTo>
                <a:close/>
              </a:path>
              <a:path w="1778635" h="127000">
                <a:moveTo>
                  <a:pt x="1549400" y="57150"/>
                </a:moveTo>
                <a:lnTo>
                  <a:pt x="1498600" y="57150"/>
                </a:lnTo>
                <a:lnTo>
                  <a:pt x="1498600" y="69850"/>
                </a:lnTo>
                <a:lnTo>
                  <a:pt x="1549400" y="69850"/>
                </a:lnTo>
                <a:lnTo>
                  <a:pt x="1549400" y="57150"/>
                </a:lnTo>
                <a:close/>
              </a:path>
              <a:path w="1778635" h="127000">
                <a:moveTo>
                  <a:pt x="1638300" y="57150"/>
                </a:moveTo>
                <a:lnTo>
                  <a:pt x="1587500" y="57150"/>
                </a:lnTo>
                <a:lnTo>
                  <a:pt x="1587500" y="69850"/>
                </a:lnTo>
                <a:lnTo>
                  <a:pt x="1638300" y="69850"/>
                </a:lnTo>
                <a:lnTo>
                  <a:pt x="1638300" y="57150"/>
                </a:lnTo>
                <a:close/>
              </a:path>
              <a:path w="1778635" h="127000">
                <a:moveTo>
                  <a:pt x="1702053" y="63500"/>
                </a:moveTo>
                <a:lnTo>
                  <a:pt x="1651253" y="127000"/>
                </a:lnTo>
                <a:lnTo>
                  <a:pt x="1765553" y="69850"/>
                </a:lnTo>
                <a:lnTo>
                  <a:pt x="1702053" y="69850"/>
                </a:lnTo>
                <a:lnTo>
                  <a:pt x="1702053" y="63500"/>
                </a:lnTo>
                <a:close/>
              </a:path>
              <a:path w="1778635" h="127000">
                <a:moveTo>
                  <a:pt x="1696974" y="57150"/>
                </a:moveTo>
                <a:lnTo>
                  <a:pt x="1676400" y="57150"/>
                </a:lnTo>
                <a:lnTo>
                  <a:pt x="1676400" y="69850"/>
                </a:lnTo>
                <a:lnTo>
                  <a:pt x="1696974" y="69850"/>
                </a:lnTo>
                <a:lnTo>
                  <a:pt x="1702053" y="63500"/>
                </a:lnTo>
                <a:lnTo>
                  <a:pt x="1696974" y="57150"/>
                </a:lnTo>
                <a:close/>
              </a:path>
              <a:path w="1778635" h="127000">
                <a:moveTo>
                  <a:pt x="1765553" y="57150"/>
                </a:moveTo>
                <a:lnTo>
                  <a:pt x="1702053" y="57150"/>
                </a:lnTo>
                <a:lnTo>
                  <a:pt x="1702053" y="69850"/>
                </a:lnTo>
                <a:lnTo>
                  <a:pt x="1765553" y="69850"/>
                </a:lnTo>
                <a:lnTo>
                  <a:pt x="1778253" y="63500"/>
                </a:lnTo>
                <a:lnTo>
                  <a:pt x="1765553" y="57150"/>
                </a:lnTo>
                <a:close/>
              </a:path>
              <a:path w="1778635" h="127000">
                <a:moveTo>
                  <a:pt x="1651253" y="0"/>
                </a:moveTo>
                <a:lnTo>
                  <a:pt x="1702053" y="63500"/>
                </a:lnTo>
                <a:lnTo>
                  <a:pt x="1702053" y="57150"/>
                </a:lnTo>
                <a:lnTo>
                  <a:pt x="1765553" y="57150"/>
                </a:lnTo>
                <a:lnTo>
                  <a:pt x="165125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3"/>
          <p:cNvSpPr/>
          <p:nvPr/>
        </p:nvSpPr>
        <p:spPr>
          <a:xfrm>
            <a:off x="968451" y="2372867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80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80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80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/>
          <p:cNvSpPr/>
          <p:nvPr/>
        </p:nvSpPr>
        <p:spPr>
          <a:xfrm>
            <a:off x="820115" y="2796539"/>
            <a:ext cx="6435725" cy="76200"/>
          </a:xfrm>
          <a:custGeom>
            <a:avLst/>
            <a:gdLst/>
            <a:ahLst/>
            <a:cxnLst/>
            <a:rect l="l" t="t" r="r" b="b"/>
            <a:pathLst>
              <a:path w="6435725" h="76200">
                <a:moveTo>
                  <a:pt x="6359271" y="0"/>
                </a:moveTo>
                <a:lnTo>
                  <a:pt x="6359271" y="76200"/>
                </a:lnTo>
                <a:lnTo>
                  <a:pt x="6422771" y="44450"/>
                </a:lnTo>
                <a:lnTo>
                  <a:pt x="6372098" y="44450"/>
                </a:lnTo>
                <a:lnTo>
                  <a:pt x="6372098" y="31750"/>
                </a:lnTo>
                <a:lnTo>
                  <a:pt x="6422771" y="31750"/>
                </a:lnTo>
                <a:lnTo>
                  <a:pt x="6359271" y="0"/>
                </a:lnTo>
                <a:close/>
              </a:path>
              <a:path w="6435725" h="76200">
                <a:moveTo>
                  <a:pt x="635927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359271" y="44450"/>
                </a:lnTo>
                <a:lnTo>
                  <a:pt x="6359271" y="31750"/>
                </a:lnTo>
                <a:close/>
              </a:path>
              <a:path w="6435725" h="76200">
                <a:moveTo>
                  <a:pt x="6422771" y="31750"/>
                </a:moveTo>
                <a:lnTo>
                  <a:pt x="6372098" y="31750"/>
                </a:lnTo>
                <a:lnTo>
                  <a:pt x="6372098" y="44450"/>
                </a:lnTo>
                <a:lnTo>
                  <a:pt x="6422771" y="44450"/>
                </a:lnTo>
                <a:lnTo>
                  <a:pt x="6435471" y="38100"/>
                </a:lnTo>
                <a:lnTo>
                  <a:pt x="642277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5"/>
          <p:cNvSpPr/>
          <p:nvPr/>
        </p:nvSpPr>
        <p:spPr>
          <a:xfrm>
            <a:off x="3348939" y="2372867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80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80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80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6"/>
          <p:cNvSpPr/>
          <p:nvPr/>
        </p:nvSpPr>
        <p:spPr>
          <a:xfrm>
            <a:off x="5618176" y="2372867"/>
            <a:ext cx="127000" cy="462280"/>
          </a:xfrm>
          <a:custGeom>
            <a:avLst/>
            <a:gdLst/>
            <a:ahLst/>
            <a:cxnLst/>
            <a:rect l="l" t="t" r="r" b="b"/>
            <a:pathLst>
              <a:path w="127000" h="462280">
                <a:moveTo>
                  <a:pt x="69850" y="114300"/>
                </a:moveTo>
                <a:lnTo>
                  <a:pt x="57150" y="114300"/>
                </a:lnTo>
                <a:lnTo>
                  <a:pt x="57150" y="462280"/>
                </a:lnTo>
                <a:lnTo>
                  <a:pt x="69850" y="462280"/>
                </a:lnTo>
                <a:lnTo>
                  <a:pt x="69850" y="114300"/>
                </a:lnTo>
                <a:close/>
              </a:path>
              <a:path w="127000" h="462280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2280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7"/>
          <p:cNvSpPr/>
          <p:nvPr/>
        </p:nvSpPr>
        <p:spPr>
          <a:xfrm>
            <a:off x="3333192" y="2593085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20" h="264160">
                <a:moveTo>
                  <a:pt x="64007" y="104139"/>
                </a:moveTo>
                <a:lnTo>
                  <a:pt x="0" y="104139"/>
                </a:lnTo>
                <a:lnTo>
                  <a:pt x="80009" y="264160"/>
                </a:lnTo>
                <a:lnTo>
                  <a:pt x="152018" y="120141"/>
                </a:lnTo>
                <a:lnTo>
                  <a:pt x="64007" y="120141"/>
                </a:lnTo>
                <a:lnTo>
                  <a:pt x="64007" y="104139"/>
                </a:lnTo>
                <a:close/>
              </a:path>
              <a:path w="160020" h="264160">
                <a:moveTo>
                  <a:pt x="96011" y="0"/>
                </a:moveTo>
                <a:lnTo>
                  <a:pt x="64007" y="0"/>
                </a:lnTo>
                <a:lnTo>
                  <a:pt x="64007" y="120141"/>
                </a:lnTo>
                <a:lnTo>
                  <a:pt x="96011" y="120141"/>
                </a:lnTo>
                <a:lnTo>
                  <a:pt x="96011" y="0"/>
                </a:lnTo>
                <a:close/>
              </a:path>
              <a:path w="160020" h="264160">
                <a:moveTo>
                  <a:pt x="160019" y="104139"/>
                </a:moveTo>
                <a:lnTo>
                  <a:pt x="96011" y="104139"/>
                </a:lnTo>
                <a:lnTo>
                  <a:pt x="96011" y="120141"/>
                </a:lnTo>
                <a:lnTo>
                  <a:pt x="152018" y="120141"/>
                </a:lnTo>
                <a:lnTo>
                  <a:pt x="160019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8"/>
          <p:cNvSpPr/>
          <p:nvPr/>
        </p:nvSpPr>
        <p:spPr>
          <a:xfrm>
            <a:off x="5602427" y="2596133"/>
            <a:ext cx="160020" cy="264160"/>
          </a:xfrm>
          <a:custGeom>
            <a:avLst/>
            <a:gdLst/>
            <a:ahLst/>
            <a:cxnLst/>
            <a:rect l="l" t="t" r="r" b="b"/>
            <a:pathLst>
              <a:path w="160020" h="264160">
                <a:moveTo>
                  <a:pt x="64008" y="104139"/>
                </a:moveTo>
                <a:lnTo>
                  <a:pt x="0" y="104139"/>
                </a:lnTo>
                <a:lnTo>
                  <a:pt x="80010" y="264160"/>
                </a:lnTo>
                <a:lnTo>
                  <a:pt x="152019" y="120141"/>
                </a:lnTo>
                <a:lnTo>
                  <a:pt x="64008" y="120141"/>
                </a:lnTo>
                <a:lnTo>
                  <a:pt x="64008" y="104139"/>
                </a:lnTo>
                <a:close/>
              </a:path>
              <a:path w="160020" h="264160">
                <a:moveTo>
                  <a:pt x="96012" y="0"/>
                </a:moveTo>
                <a:lnTo>
                  <a:pt x="64008" y="0"/>
                </a:lnTo>
                <a:lnTo>
                  <a:pt x="64008" y="120141"/>
                </a:lnTo>
                <a:lnTo>
                  <a:pt x="96012" y="120141"/>
                </a:lnTo>
                <a:lnTo>
                  <a:pt x="96012" y="0"/>
                </a:lnTo>
                <a:close/>
              </a:path>
              <a:path w="160020" h="264160">
                <a:moveTo>
                  <a:pt x="160020" y="104139"/>
                </a:moveTo>
                <a:lnTo>
                  <a:pt x="96012" y="104139"/>
                </a:lnTo>
                <a:lnTo>
                  <a:pt x="96012" y="120141"/>
                </a:lnTo>
                <a:lnTo>
                  <a:pt x="152019" y="120141"/>
                </a:lnTo>
                <a:lnTo>
                  <a:pt x="160020" y="104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9"/>
          <p:cNvSpPr/>
          <p:nvPr/>
        </p:nvSpPr>
        <p:spPr>
          <a:xfrm>
            <a:off x="1031951" y="2629407"/>
            <a:ext cx="2374265" cy="127000"/>
          </a:xfrm>
          <a:custGeom>
            <a:avLst/>
            <a:gdLst/>
            <a:ahLst/>
            <a:cxnLst/>
            <a:rect l="l" t="t" r="r" b="b"/>
            <a:pathLst>
              <a:path w="237426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81280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80" y="57150"/>
                </a:lnTo>
                <a:lnTo>
                  <a:pt x="127000" y="0"/>
                </a:lnTo>
                <a:close/>
              </a:path>
              <a:path w="2374265" h="127000">
                <a:moveTo>
                  <a:pt x="76200" y="63500"/>
                </a:moveTo>
                <a:lnTo>
                  <a:pt x="76200" y="69850"/>
                </a:lnTo>
                <a:lnTo>
                  <a:pt x="81280" y="69850"/>
                </a:lnTo>
                <a:lnTo>
                  <a:pt x="76200" y="63500"/>
                </a:lnTo>
                <a:close/>
              </a:path>
              <a:path w="2374265" h="127000">
                <a:moveTo>
                  <a:pt x="127000" y="57150"/>
                </a:moveTo>
                <a:lnTo>
                  <a:pt x="81280" y="57150"/>
                </a:lnTo>
                <a:lnTo>
                  <a:pt x="76200" y="63500"/>
                </a:lnTo>
                <a:lnTo>
                  <a:pt x="81280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2374265" h="127000">
                <a:moveTo>
                  <a:pt x="81280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80" y="57150"/>
                </a:lnTo>
                <a:close/>
              </a:path>
              <a:path w="2374265" h="127000">
                <a:moveTo>
                  <a:pt x="215900" y="57150"/>
                </a:moveTo>
                <a:lnTo>
                  <a:pt x="165100" y="57150"/>
                </a:lnTo>
                <a:lnTo>
                  <a:pt x="165100" y="69850"/>
                </a:lnTo>
                <a:lnTo>
                  <a:pt x="215900" y="69850"/>
                </a:lnTo>
                <a:lnTo>
                  <a:pt x="215900" y="57150"/>
                </a:lnTo>
                <a:close/>
              </a:path>
              <a:path w="2374265" h="127000">
                <a:moveTo>
                  <a:pt x="3048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04800" y="69850"/>
                </a:lnTo>
                <a:lnTo>
                  <a:pt x="304800" y="57150"/>
                </a:lnTo>
                <a:close/>
              </a:path>
              <a:path w="2374265" h="127000">
                <a:moveTo>
                  <a:pt x="393700" y="57150"/>
                </a:moveTo>
                <a:lnTo>
                  <a:pt x="342900" y="57150"/>
                </a:lnTo>
                <a:lnTo>
                  <a:pt x="342900" y="69850"/>
                </a:lnTo>
                <a:lnTo>
                  <a:pt x="393700" y="69850"/>
                </a:lnTo>
                <a:lnTo>
                  <a:pt x="393700" y="57150"/>
                </a:lnTo>
                <a:close/>
              </a:path>
              <a:path w="2374265" h="127000">
                <a:moveTo>
                  <a:pt x="482600" y="57150"/>
                </a:moveTo>
                <a:lnTo>
                  <a:pt x="431800" y="57150"/>
                </a:lnTo>
                <a:lnTo>
                  <a:pt x="431800" y="69850"/>
                </a:lnTo>
                <a:lnTo>
                  <a:pt x="482600" y="69850"/>
                </a:lnTo>
                <a:lnTo>
                  <a:pt x="482600" y="57150"/>
                </a:lnTo>
                <a:close/>
              </a:path>
              <a:path w="2374265" h="127000">
                <a:moveTo>
                  <a:pt x="571500" y="57150"/>
                </a:moveTo>
                <a:lnTo>
                  <a:pt x="520700" y="57150"/>
                </a:lnTo>
                <a:lnTo>
                  <a:pt x="520700" y="69850"/>
                </a:lnTo>
                <a:lnTo>
                  <a:pt x="571500" y="69850"/>
                </a:lnTo>
                <a:lnTo>
                  <a:pt x="571500" y="57150"/>
                </a:lnTo>
                <a:close/>
              </a:path>
              <a:path w="2374265" h="127000">
                <a:moveTo>
                  <a:pt x="660400" y="57150"/>
                </a:moveTo>
                <a:lnTo>
                  <a:pt x="609600" y="57150"/>
                </a:lnTo>
                <a:lnTo>
                  <a:pt x="609600" y="69850"/>
                </a:lnTo>
                <a:lnTo>
                  <a:pt x="660400" y="69850"/>
                </a:lnTo>
                <a:lnTo>
                  <a:pt x="660400" y="57150"/>
                </a:lnTo>
                <a:close/>
              </a:path>
              <a:path w="2374265" h="127000">
                <a:moveTo>
                  <a:pt x="749300" y="57150"/>
                </a:moveTo>
                <a:lnTo>
                  <a:pt x="698500" y="57150"/>
                </a:lnTo>
                <a:lnTo>
                  <a:pt x="698500" y="69850"/>
                </a:lnTo>
                <a:lnTo>
                  <a:pt x="749300" y="69850"/>
                </a:lnTo>
                <a:lnTo>
                  <a:pt x="749300" y="57150"/>
                </a:lnTo>
                <a:close/>
              </a:path>
              <a:path w="2374265" h="127000">
                <a:moveTo>
                  <a:pt x="838200" y="57150"/>
                </a:moveTo>
                <a:lnTo>
                  <a:pt x="787400" y="57150"/>
                </a:lnTo>
                <a:lnTo>
                  <a:pt x="787400" y="69850"/>
                </a:lnTo>
                <a:lnTo>
                  <a:pt x="838200" y="69850"/>
                </a:lnTo>
                <a:lnTo>
                  <a:pt x="838200" y="57150"/>
                </a:lnTo>
                <a:close/>
              </a:path>
              <a:path w="2374265" h="127000">
                <a:moveTo>
                  <a:pt x="927100" y="57150"/>
                </a:moveTo>
                <a:lnTo>
                  <a:pt x="876300" y="57150"/>
                </a:lnTo>
                <a:lnTo>
                  <a:pt x="876300" y="69850"/>
                </a:lnTo>
                <a:lnTo>
                  <a:pt x="927100" y="69850"/>
                </a:lnTo>
                <a:lnTo>
                  <a:pt x="927100" y="57150"/>
                </a:lnTo>
                <a:close/>
              </a:path>
              <a:path w="2374265" h="127000">
                <a:moveTo>
                  <a:pt x="1016000" y="57150"/>
                </a:moveTo>
                <a:lnTo>
                  <a:pt x="965200" y="57150"/>
                </a:lnTo>
                <a:lnTo>
                  <a:pt x="965200" y="69850"/>
                </a:lnTo>
                <a:lnTo>
                  <a:pt x="1016000" y="69850"/>
                </a:lnTo>
                <a:lnTo>
                  <a:pt x="1016000" y="57150"/>
                </a:lnTo>
                <a:close/>
              </a:path>
              <a:path w="2374265" h="127000">
                <a:moveTo>
                  <a:pt x="1104900" y="57150"/>
                </a:moveTo>
                <a:lnTo>
                  <a:pt x="1054100" y="57150"/>
                </a:lnTo>
                <a:lnTo>
                  <a:pt x="1054100" y="69850"/>
                </a:lnTo>
                <a:lnTo>
                  <a:pt x="1104900" y="69850"/>
                </a:lnTo>
                <a:lnTo>
                  <a:pt x="1104900" y="57150"/>
                </a:lnTo>
                <a:close/>
              </a:path>
              <a:path w="2374265" h="127000">
                <a:moveTo>
                  <a:pt x="1193800" y="57150"/>
                </a:moveTo>
                <a:lnTo>
                  <a:pt x="1143000" y="57150"/>
                </a:lnTo>
                <a:lnTo>
                  <a:pt x="1143000" y="69850"/>
                </a:lnTo>
                <a:lnTo>
                  <a:pt x="1193800" y="69850"/>
                </a:lnTo>
                <a:lnTo>
                  <a:pt x="1193800" y="57150"/>
                </a:lnTo>
                <a:close/>
              </a:path>
              <a:path w="2374265" h="127000">
                <a:moveTo>
                  <a:pt x="1282700" y="57150"/>
                </a:moveTo>
                <a:lnTo>
                  <a:pt x="1231900" y="57150"/>
                </a:lnTo>
                <a:lnTo>
                  <a:pt x="1231900" y="69850"/>
                </a:lnTo>
                <a:lnTo>
                  <a:pt x="1282700" y="69850"/>
                </a:lnTo>
                <a:lnTo>
                  <a:pt x="1282700" y="57150"/>
                </a:lnTo>
                <a:close/>
              </a:path>
              <a:path w="2374265" h="127000">
                <a:moveTo>
                  <a:pt x="1371600" y="57150"/>
                </a:moveTo>
                <a:lnTo>
                  <a:pt x="1320800" y="57150"/>
                </a:lnTo>
                <a:lnTo>
                  <a:pt x="1320800" y="69850"/>
                </a:lnTo>
                <a:lnTo>
                  <a:pt x="1371600" y="69850"/>
                </a:lnTo>
                <a:lnTo>
                  <a:pt x="1371600" y="57150"/>
                </a:lnTo>
                <a:close/>
              </a:path>
              <a:path w="2374265" h="127000">
                <a:moveTo>
                  <a:pt x="1460500" y="57150"/>
                </a:moveTo>
                <a:lnTo>
                  <a:pt x="1409700" y="57150"/>
                </a:lnTo>
                <a:lnTo>
                  <a:pt x="1409700" y="69850"/>
                </a:lnTo>
                <a:lnTo>
                  <a:pt x="1460500" y="69850"/>
                </a:lnTo>
                <a:lnTo>
                  <a:pt x="1460500" y="57150"/>
                </a:lnTo>
                <a:close/>
              </a:path>
              <a:path w="2374265" h="127000">
                <a:moveTo>
                  <a:pt x="1549400" y="57150"/>
                </a:moveTo>
                <a:lnTo>
                  <a:pt x="1498600" y="57150"/>
                </a:lnTo>
                <a:lnTo>
                  <a:pt x="1498600" y="69850"/>
                </a:lnTo>
                <a:lnTo>
                  <a:pt x="1549400" y="69850"/>
                </a:lnTo>
                <a:lnTo>
                  <a:pt x="1549400" y="57150"/>
                </a:lnTo>
                <a:close/>
              </a:path>
              <a:path w="2374265" h="127000">
                <a:moveTo>
                  <a:pt x="1638300" y="57150"/>
                </a:moveTo>
                <a:lnTo>
                  <a:pt x="1587500" y="57150"/>
                </a:lnTo>
                <a:lnTo>
                  <a:pt x="1587500" y="69850"/>
                </a:lnTo>
                <a:lnTo>
                  <a:pt x="1638300" y="69850"/>
                </a:lnTo>
                <a:lnTo>
                  <a:pt x="1638300" y="57150"/>
                </a:lnTo>
                <a:close/>
              </a:path>
              <a:path w="2374265" h="127000">
                <a:moveTo>
                  <a:pt x="1727200" y="57150"/>
                </a:moveTo>
                <a:lnTo>
                  <a:pt x="1676400" y="57150"/>
                </a:lnTo>
                <a:lnTo>
                  <a:pt x="1676400" y="69850"/>
                </a:lnTo>
                <a:lnTo>
                  <a:pt x="1727200" y="69850"/>
                </a:lnTo>
                <a:lnTo>
                  <a:pt x="1727200" y="57150"/>
                </a:lnTo>
                <a:close/>
              </a:path>
              <a:path w="2374265" h="127000">
                <a:moveTo>
                  <a:pt x="1816100" y="57150"/>
                </a:moveTo>
                <a:lnTo>
                  <a:pt x="1765300" y="57150"/>
                </a:lnTo>
                <a:lnTo>
                  <a:pt x="1765300" y="69850"/>
                </a:lnTo>
                <a:lnTo>
                  <a:pt x="1816100" y="69850"/>
                </a:lnTo>
                <a:lnTo>
                  <a:pt x="1816100" y="57150"/>
                </a:lnTo>
                <a:close/>
              </a:path>
              <a:path w="2374265" h="127000">
                <a:moveTo>
                  <a:pt x="1905000" y="57150"/>
                </a:moveTo>
                <a:lnTo>
                  <a:pt x="1854200" y="57150"/>
                </a:lnTo>
                <a:lnTo>
                  <a:pt x="1854200" y="69850"/>
                </a:lnTo>
                <a:lnTo>
                  <a:pt x="1905000" y="69850"/>
                </a:lnTo>
                <a:lnTo>
                  <a:pt x="1905000" y="57150"/>
                </a:lnTo>
                <a:close/>
              </a:path>
              <a:path w="2374265" h="127000">
                <a:moveTo>
                  <a:pt x="1993900" y="57150"/>
                </a:moveTo>
                <a:lnTo>
                  <a:pt x="1943100" y="57150"/>
                </a:lnTo>
                <a:lnTo>
                  <a:pt x="1943100" y="69850"/>
                </a:lnTo>
                <a:lnTo>
                  <a:pt x="1993900" y="69850"/>
                </a:lnTo>
                <a:lnTo>
                  <a:pt x="1993900" y="57150"/>
                </a:lnTo>
                <a:close/>
              </a:path>
              <a:path w="2374265" h="127000">
                <a:moveTo>
                  <a:pt x="2082800" y="57150"/>
                </a:moveTo>
                <a:lnTo>
                  <a:pt x="2032000" y="57150"/>
                </a:lnTo>
                <a:lnTo>
                  <a:pt x="2032000" y="69850"/>
                </a:lnTo>
                <a:lnTo>
                  <a:pt x="2082800" y="69850"/>
                </a:lnTo>
                <a:lnTo>
                  <a:pt x="2082800" y="57150"/>
                </a:lnTo>
                <a:close/>
              </a:path>
              <a:path w="2374265" h="127000">
                <a:moveTo>
                  <a:pt x="2171700" y="57150"/>
                </a:moveTo>
                <a:lnTo>
                  <a:pt x="2120900" y="57150"/>
                </a:lnTo>
                <a:lnTo>
                  <a:pt x="2120900" y="69850"/>
                </a:lnTo>
                <a:lnTo>
                  <a:pt x="2171700" y="69850"/>
                </a:lnTo>
                <a:lnTo>
                  <a:pt x="2171700" y="57150"/>
                </a:lnTo>
                <a:close/>
              </a:path>
              <a:path w="2374265" h="127000">
                <a:moveTo>
                  <a:pt x="2246757" y="0"/>
                </a:moveTo>
                <a:lnTo>
                  <a:pt x="2297557" y="63500"/>
                </a:lnTo>
                <a:lnTo>
                  <a:pt x="2246757" y="127000"/>
                </a:lnTo>
                <a:lnTo>
                  <a:pt x="2373757" y="63500"/>
                </a:lnTo>
                <a:lnTo>
                  <a:pt x="2246757" y="0"/>
                </a:lnTo>
                <a:close/>
              </a:path>
              <a:path w="2374265" h="127000">
                <a:moveTo>
                  <a:pt x="2260600" y="57150"/>
                </a:moveTo>
                <a:lnTo>
                  <a:pt x="2209800" y="57150"/>
                </a:lnTo>
                <a:lnTo>
                  <a:pt x="2209800" y="69850"/>
                </a:lnTo>
                <a:lnTo>
                  <a:pt x="2260600" y="69850"/>
                </a:lnTo>
                <a:lnTo>
                  <a:pt x="2260600" y="571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0"/>
          <p:cNvSpPr/>
          <p:nvPr/>
        </p:nvSpPr>
        <p:spPr>
          <a:xfrm>
            <a:off x="3421583" y="2615692"/>
            <a:ext cx="2374265" cy="127000"/>
          </a:xfrm>
          <a:custGeom>
            <a:avLst/>
            <a:gdLst/>
            <a:ahLst/>
            <a:cxnLst/>
            <a:rect l="l" t="t" r="r" b="b"/>
            <a:pathLst>
              <a:path w="237426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81279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79" y="57150"/>
                </a:lnTo>
                <a:lnTo>
                  <a:pt x="127000" y="0"/>
                </a:lnTo>
                <a:close/>
              </a:path>
              <a:path w="2374265" h="127000">
                <a:moveTo>
                  <a:pt x="76200" y="63500"/>
                </a:moveTo>
                <a:lnTo>
                  <a:pt x="76200" y="69850"/>
                </a:lnTo>
                <a:lnTo>
                  <a:pt x="81279" y="69850"/>
                </a:lnTo>
                <a:lnTo>
                  <a:pt x="76200" y="63500"/>
                </a:lnTo>
                <a:close/>
              </a:path>
              <a:path w="2374265" h="127000">
                <a:moveTo>
                  <a:pt x="127000" y="57150"/>
                </a:moveTo>
                <a:lnTo>
                  <a:pt x="81279" y="57150"/>
                </a:lnTo>
                <a:lnTo>
                  <a:pt x="76200" y="63500"/>
                </a:lnTo>
                <a:lnTo>
                  <a:pt x="81279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2374265" h="127000">
                <a:moveTo>
                  <a:pt x="81279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79" y="57150"/>
                </a:lnTo>
                <a:close/>
              </a:path>
              <a:path w="2374265" h="127000">
                <a:moveTo>
                  <a:pt x="215900" y="57150"/>
                </a:moveTo>
                <a:lnTo>
                  <a:pt x="165100" y="57150"/>
                </a:lnTo>
                <a:lnTo>
                  <a:pt x="165100" y="69850"/>
                </a:lnTo>
                <a:lnTo>
                  <a:pt x="215900" y="69850"/>
                </a:lnTo>
                <a:lnTo>
                  <a:pt x="215900" y="57150"/>
                </a:lnTo>
                <a:close/>
              </a:path>
              <a:path w="2374265" h="127000">
                <a:moveTo>
                  <a:pt x="3048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04800" y="69850"/>
                </a:lnTo>
                <a:lnTo>
                  <a:pt x="304800" y="57150"/>
                </a:lnTo>
                <a:close/>
              </a:path>
              <a:path w="2374265" h="127000">
                <a:moveTo>
                  <a:pt x="393700" y="57150"/>
                </a:moveTo>
                <a:lnTo>
                  <a:pt x="342900" y="57150"/>
                </a:lnTo>
                <a:lnTo>
                  <a:pt x="342900" y="69850"/>
                </a:lnTo>
                <a:lnTo>
                  <a:pt x="393700" y="69850"/>
                </a:lnTo>
                <a:lnTo>
                  <a:pt x="393700" y="57150"/>
                </a:lnTo>
                <a:close/>
              </a:path>
              <a:path w="2374265" h="127000">
                <a:moveTo>
                  <a:pt x="482600" y="57150"/>
                </a:moveTo>
                <a:lnTo>
                  <a:pt x="431800" y="57150"/>
                </a:lnTo>
                <a:lnTo>
                  <a:pt x="431800" y="69850"/>
                </a:lnTo>
                <a:lnTo>
                  <a:pt x="482600" y="69850"/>
                </a:lnTo>
                <a:lnTo>
                  <a:pt x="482600" y="57150"/>
                </a:lnTo>
                <a:close/>
              </a:path>
              <a:path w="2374265" h="127000">
                <a:moveTo>
                  <a:pt x="571500" y="57150"/>
                </a:moveTo>
                <a:lnTo>
                  <a:pt x="520700" y="57150"/>
                </a:lnTo>
                <a:lnTo>
                  <a:pt x="520700" y="69850"/>
                </a:lnTo>
                <a:lnTo>
                  <a:pt x="571500" y="69850"/>
                </a:lnTo>
                <a:lnTo>
                  <a:pt x="571500" y="57150"/>
                </a:lnTo>
                <a:close/>
              </a:path>
              <a:path w="2374265" h="127000">
                <a:moveTo>
                  <a:pt x="660400" y="57150"/>
                </a:moveTo>
                <a:lnTo>
                  <a:pt x="609600" y="57150"/>
                </a:lnTo>
                <a:lnTo>
                  <a:pt x="609600" y="69850"/>
                </a:lnTo>
                <a:lnTo>
                  <a:pt x="660400" y="69850"/>
                </a:lnTo>
                <a:lnTo>
                  <a:pt x="660400" y="57150"/>
                </a:lnTo>
                <a:close/>
              </a:path>
              <a:path w="2374265" h="127000">
                <a:moveTo>
                  <a:pt x="749300" y="57150"/>
                </a:moveTo>
                <a:lnTo>
                  <a:pt x="698500" y="57150"/>
                </a:lnTo>
                <a:lnTo>
                  <a:pt x="698500" y="69850"/>
                </a:lnTo>
                <a:lnTo>
                  <a:pt x="749300" y="69850"/>
                </a:lnTo>
                <a:lnTo>
                  <a:pt x="749300" y="57150"/>
                </a:lnTo>
                <a:close/>
              </a:path>
              <a:path w="2374265" h="127000">
                <a:moveTo>
                  <a:pt x="838200" y="57150"/>
                </a:moveTo>
                <a:lnTo>
                  <a:pt x="787400" y="57150"/>
                </a:lnTo>
                <a:lnTo>
                  <a:pt x="787400" y="69850"/>
                </a:lnTo>
                <a:lnTo>
                  <a:pt x="838200" y="69850"/>
                </a:lnTo>
                <a:lnTo>
                  <a:pt x="838200" y="57150"/>
                </a:lnTo>
                <a:close/>
              </a:path>
              <a:path w="2374265" h="127000">
                <a:moveTo>
                  <a:pt x="927100" y="57150"/>
                </a:moveTo>
                <a:lnTo>
                  <a:pt x="876300" y="57150"/>
                </a:lnTo>
                <a:lnTo>
                  <a:pt x="876300" y="69850"/>
                </a:lnTo>
                <a:lnTo>
                  <a:pt x="927100" y="69850"/>
                </a:lnTo>
                <a:lnTo>
                  <a:pt x="927100" y="57150"/>
                </a:lnTo>
                <a:close/>
              </a:path>
              <a:path w="2374265" h="127000">
                <a:moveTo>
                  <a:pt x="1016000" y="57150"/>
                </a:moveTo>
                <a:lnTo>
                  <a:pt x="965200" y="57150"/>
                </a:lnTo>
                <a:lnTo>
                  <a:pt x="965200" y="69850"/>
                </a:lnTo>
                <a:lnTo>
                  <a:pt x="1016000" y="69850"/>
                </a:lnTo>
                <a:lnTo>
                  <a:pt x="1016000" y="57150"/>
                </a:lnTo>
                <a:close/>
              </a:path>
              <a:path w="2374265" h="127000">
                <a:moveTo>
                  <a:pt x="1104900" y="57150"/>
                </a:moveTo>
                <a:lnTo>
                  <a:pt x="1054100" y="57150"/>
                </a:lnTo>
                <a:lnTo>
                  <a:pt x="1054100" y="69850"/>
                </a:lnTo>
                <a:lnTo>
                  <a:pt x="1104900" y="69850"/>
                </a:lnTo>
                <a:lnTo>
                  <a:pt x="1104900" y="57150"/>
                </a:lnTo>
                <a:close/>
              </a:path>
              <a:path w="2374265" h="127000">
                <a:moveTo>
                  <a:pt x="1193800" y="57150"/>
                </a:moveTo>
                <a:lnTo>
                  <a:pt x="1143000" y="57150"/>
                </a:lnTo>
                <a:lnTo>
                  <a:pt x="1143000" y="69850"/>
                </a:lnTo>
                <a:lnTo>
                  <a:pt x="1193800" y="69850"/>
                </a:lnTo>
                <a:lnTo>
                  <a:pt x="1193800" y="57150"/>
                </a:lnTo>
                <a:close/>
              </a:path>
              <a:path w="2374265" h="127000">
                <a:moveTo>
                  <a:pt x="1282700" y="57150"/>
                </a:moveTo>
                <a:lnTo>
                  <a:pt x="1231900" y="57150"/>
                </a:lnTo>
                <a:lnTo>
                  <a:pt x="1231900" y="69850"/>
                </a:lnTo>
                <a:lnTo>
                  <a:pt x="1282700" y="69850"/>
                </a:lnTo>
                <a:lnTo>
                  <a:pt x="1282700" y="57150"/>
                </a:lnTo>
                <a:close/>
              </a:path>
              <a:path w="2374265" h="127000">
                <a:moveTo>
                  <a:pt x="1371600" y="57150"/>
                </a:moveTo>
                <a:lnTo>
                  <a:pt x="1320800" y="57150"/>
                </a:lnTo>
                <a:lnTo>
                  <a:pt x="1320800" y="69850"/>
                </a:lnTo>
                <a:lnTo>
                  <a:pt x="1371600" y="69850"/>
                </a:lnTo>
                <a:lnTo>
                  <a:pt x="1371600" y="57150"/>
                </a:lnTo>
                <a:close/>
              </a:path>
              <a:path w="2374265" h="127000">
                <a:moveTo>
                  <a:pt x="1460500" y="57150"/>
                </a:moveTo>
                <a:lnTo>
                  <a:pt x="1409700" y="57150"/>
                </a:lnTo>
                <a:lnTo>
                  <a:pt x="1409700" y="69850"/>
                </a:lnTo>
                <a:lnTo>
                  <a:pt x="1460500" y="69850"/>
                </a:lnTo>
                <a:lnTo>
                  <a:pt x="1460500" y="57150"/>
                </a:lnTo>
                <a:close/>
              </a:path>
              <a:path w="2374265" h="127000">
                <a:moveTo>
                  <a:pt x="1549400" y="57150"/>
                </a:moveTo>
                <a:lnTo>
                  <a:pt x="1498600" y="57150"/>
                </a:lnTo>
                <a:lnTo>
                  <a:pt x="1498600" y="69850"/>
                </a:lnTo>
                <a:lnTo>
                  <a:pt x="1549400" y="69850"/>
                </a:lnTo>
                <a:lnTo>
                  <a:pt x="1549400" y="57150"/>
                </a:lnTo>
                <a:close/>
              </a:path>
              <a:path w="2374265" h="127000">
                <a:moveTo>
                  <a:pt x="1638300" y="57150"/>
                </a:moveTo>
                <a:lnTo>
                  <a:pt x="1587500" y="57150"/>
                </a:lnTo>
                <a:lnTo>
                  <a:pt x="1587500" y="69850"/>
                </a:lnTo>
                <a:lnTo>
                  <a:pt x="1638300" y="69850"/>
                </a:lnTo>
                <a:lnTo>
                  <a:pt x="1638300" y="57150"/>
                </a:lnTo>
                <a:close/>
              </a:path>
              <a:path w="2374265" h="127000">
                <a:moveTo>
                  <a:pt x="1727200" y="57150"/>
                </a:moveTo>
                <a:lnTo>
                  <a:pt x="1676400" y="57150"/>
                </a:lnTo>
                <a:lnTo>
                  <a:pt x="1676400" y="69850"/>
                </a:lnTo>
                <a:lnTo>
                  <a:pt x="1727200" y="69850"/>
                </a:lnTo>
                <a:lnTo>
                  <a:pt x="1727200" y="57150"/>
                </a:lnTo>
                <a:close/>
              </a:path>
              <a:path w="2374265" h="127000">
                <a:moveTo>
                  <a:pt x="1816100" y="57150"/>
                </a:moveTo>
                <a:lnTo>
                  <a:pt x="1765300" y="57150"/>
                </a:lnTo>
                <a:lnTo>
                  <a:pt x="1765300" y="69850"/>
                </a:lnTo>
                <a:lnTo>
                  <a:pt x="1816100" y="69850"/>
                </a:lnTo>
                <a:lnTo>
                  <a:pt x="1816100" y="57150"/>
                </a:lnTo>
                <a:close/>
              </a:path>
              <a:path w="2374265" h="127000">
                <a:moveTo>
                  <a:pt x="1905000" y="57150"/>
                </a:moveTo>
                <a:lnTo>
                  <a:pt x="1854200" y="57150"/>
                </a:lnTo>
                <a:lnTo>
                  <a:pt x="1854200" y="69850"/>
                </a:lnTo>
                <a:lnTo>
                  <a:pt x="1905000" y="69850"/>
                </a:lnTo>
                <a:lnTo>
                  <a:pt x="1905000" y="57150"/>
                </a:lnTo>
                <a:close/>
              </a:path>
              <a:path w="2374265" h="127000">
                <a:moveTo>
                  <a:pt x="1993900" y="57150"/>
                </a:moveTo>
                <a:lnTo>
                  <a:pt x="1943100" y="57150"/>
                </a:lnTo>
                <a:lnTo>
                  <a:pt x="1943100" y="69850"/>
                </a:lnTo>
                <a:lnTo>
                  <a:pt x="1993900" y="69850"/>
                </a:lnTo>
                <a:lnTo>
                  <a:pt x="1993900" y="57150"/>
                </a:lnTo>
                <a:close/>
              </a:path>
              <a:path w="2374265" h="127000">
                <a:moveTo>
                  <a:pt x="2082800" y="57150"/>
                </a:moveTo>
                <a:lnTo>
                  <a:pt x="2032000" y="57150"/>
                </a:lnTo>
                <a:lnTo>
                  <a:pt x="2032000" y="69850"/>
                </a:lnTo>
                <a:lnTo>
                  <a:pt x="2082800" y="69850"/>
                </a:lnTo>
                <a:lnTo>
                  <a:pt x="2082800" y="57150"/>
                </a:lnTo>
                <a:close/>
              </a:path>
              <a:path w="2374265" h="127000">
                <a:moveTo>
                  <a:pt x="2171700" y="57150"/>
                </a:moveTo>
                <a:lnTo>
                  <a:pt x="2120900" y="57150"/>
                </a:lnTo>
                <a:lnTo>
                  <a:pt x="2120900" y="69850"/>
                </a:lnTo>
                <a:lnTo>
                  <a:pt x="2171700" y="69850"/>
                </a:lnTo>
                <a:lnTo>
                  <a:pt x="2171700" y="57150"/>
                </a:lnTo>
                <a:close/>
              </a:path>
              <a:path w="2374265" h="127000">
                <a:moveTo>
                  <a:pt x="2246756" y="0"/>
                </a:moveTo>
                <a:lnTo>
                  <a:pt x="2297556" y="63500"/>
                </a:lnTo>
                <a:lnTo>
                  <a:pt x="2246756" y="127000"/>
                </a:lnTo>
                <a:lnTo>
                  <a:pt x="2373756" y="63500"/>
                </a:lnTo>
                <a:lnTo>
                  <a:pt x="2246756" y="0"/>
                </a:lnTo>
                <a:close/>
              </a:path>
              <a:path w="2374265" h="127000">
                <a:moveTo>
                  <a:pt x="2260600" y="57150"/>
                </a:moveTo>
                <a:lnTo>
                  <a:pt x="2209800" y="57150"/>
                </a:lnTo>
                <a:lnTo>
                  <a:pt x="2209800" y="69850"/>
                </a:lnTo>
                <a:lnTo>
                  <a:pt x="2260600" y="69850"/>
                </a:lnTo>
                <a:lnTo>
                  <a:pt x="2260600" y="571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35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Execution </a:t>
            </a:r>
            <a:r>
              <a:rPr lang="en-US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sz="32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33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327456" y="1143000"/>
            <a:ext cx="8816544" cy="2479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645" indent="-194945">
              <a:lnSpc>
                <a:spcPct val="100000"/>
              </a:lnSpc>
              <a:spcBef>
                <a:spcPts val="95"/>
              </a:spcBef>
              <a:buSzPct val="89285"/>
              <a:buFont typeface="Arial"/>
              <a:buChar char="•"/>
              <a:tabLst>
                <a:tab pos="208279" algn="l"/>
              </a:tabLst>
            </a:pPr>
            <a:r>
              <a:rPr sz="2400" b="1" kern="0" dirty="0">
                <a:solidFill>
                  <a:srgbClr val="00AFEF"/>
                </a:solidFill>
                <a:latin typeface="Trebuchet MS"/>
                <a:cs typeface="Trebuchet MS"/>
              </a:rPr>
              <a:t>Preemptive execution</a:t>
            </a:r>
            <a:endParaRPr sz="2400" kern="0" dirty="0">
              <a:latin typeface="Trebuchet MS"/>
              <a:cs typeface="Trebuchet MS"/>
            </a:endParaRPr>
          </a:p>
          <a:p>
            <a:pPr marL="588645" lvl="1" indent="-190500">
              <a:lnSpc>
                <a:spcPts val="2640"/>
              </a:lnSpc>
              <a:spcBef>
                <a:spcPts val="110"/>
              </a:spcBef>
              <a:buClr>
                <a:srgbClr val="00AFEF"/>
              </a:buClr>
              <a:buSzPct val="68750"/>
              <a:buChar char="•"/>
              <a:tabLst>
                <a:tab pos="589280" algn="l"/>
              </a:tabLst>
            </a:pPr>
            <a:r>
              <a:rPr sz="2000" kern="0" dirty="0">
                <a:latin typeface="Arial"/>
                <a:cs typeface="Arial"/>
              </a:rPr>
              <a:t>The execution of a task may be forcefully preempted (</a:t>
            </a:r>
            <a:r>
              <a:rPr sz="2000" kern="0" dirty="0" smtClean="0">
                <a:latin typeface="Arial"/>
                <a:cs typeface="Arial"/>
              </a:rPr>
              <a:t>stopped)</a:t>
            </a:r>
            <a:r>
              <a:rPr lang="en-US" sz="2000" kern="0" dirty="0" smtClean="0">
                <a:latin typeface="Arial"/>
                <a:cs typeface="Arial"/>
              </a:rPr>
              <a:t> </a:t>
            </a:r>
            <a:r>
              <a:rPr sz="2000" kern="0" dirty="0" smtClean="0">
                <a:latin typeface="Arial"/>
                <a:cs typeface="Arial"/>
              </a:rPr>
              <a:t>by </a:t>
            </a:r>
            <a:r>
              <a:rPr sz="2000" kern="0" dirty="0">
                <a:latin typeface="Arial"/>
                <a:cs typeface="Arial"/>
              </a:rPr>
              <a:t>the system (scheduler)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kern="0" dirty="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buSzPct val="89285"/>
              <a:buFont typeface="Arial"/>
              <a:buChar char="•"/>
              <a:tabLst>
                <a:tab pos="208279" algn="l"/>
              </a:tabLst>
            </a:pPr>
            <a:r>
              <a:rPr sz="2400" b="1" kern="0" dirty="0">
                <a:solidFill>
                  <a:srgbClr val="00AFEF"/>
                </a:solidFill>
                <a:latin typeface="Trebuchet MS"/>
                <a:cs typeface="Trebuchet MS"/>
              </a:rPr>
              <a:t>Non-preemptive execution</a:t>
            </a:r>
            <a:endParaRPr sz="2400" kern="0" dirty="0">
              <a:latin typeface="Trebuchet MS"/>
              <a:cs typeface="Trebuchet MS"/>
            </a:endParaRPr>
          </a:p>
          <a:p>
            <a:pPr marL="588645" lvl="1" indent="-190500">
              <a:lnSpc>
                <a:spcPts val="2640"/>
              </a:lnSpc>
              <a:spcBef>
                <a:spcPts val="125"/>
              </a:spcBef>
              <a:buClr>
                <a:srgbClr val="00AFEF"/>
              </a:buClr>
              <a:buSzPct val="68750"/>
              <a:buChar char="•"/>
              <a:tabLst>
                <a:tab pos="589280" algn="l"/>
              </a:tabLst>
            </a:pPr>
            <a:r>
              <a:rPr sz="2000" kern="0" dirty="0">
                <a:latin typeface="Arial"/>
                <a:cs typeface="Arial"/>
              </a:rPr>
              <a:t>A task does not leave the processor (or resource) until it</a:t>
            </a:r>
          </a:p>
          <a:p>
            <a:pPr marL="588645">
              <a:lnSpc>
                <a:spcPts val="2640"/>
              </a:lnSpc>
            </a:pPr>
            <a:r>
              <a:rPr sz="2000" kern="0" dirty="0">
                <a:latin typeface="Arial"/>
                <a:cs typeface="Arial"/>
              </a:rPr>
              <a:t>completes or suspend itself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1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Taxonomy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34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457200" y="1018108"/>
            <a:ext cx="8238948" cy="3572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2000" b="1" kern="0" dirty="0">
                <a:solidFill>
                  <a:srgbClr val="00AFEF"/>
                </a:solidFill>
                <a:latin typeface="Georgia"/>
                <a:cs typeface="Georgia"/>
              </a:rPr>
              <a:t>Static</a:t>
            </a:r>
            <a:endParaRPr sz="2000" kern="0" dirty="0">
              <a:latin typeface="Georgia"/>
              <a:cs typeface="Georgia"/>
            </a:endParaRPr>
          </a:p>
          <a:p>
            <a:pPr>
              <a:lnSpc>
                <a:spcPct val="150000"/>
              </a:lnSpc>
            </a:pPr>
            <a:endParaRPr sz="2000" kern="0" dirty="0">
              <a:latin typeface="Times New Roman"/>
              <a:cs typeface="Times New Roman"/>
            </a:endParaRPr>
          </a:p>
          <a:p>
            <a:pPr marL="215265" indent="-194945">
              <a:lnSpc>
                <a:spcPct val="150000"/>
              </a:lnSpc>
              <a:buClr>
                <a:srgbClr val="00AFEF"/>
              </a:buClr>
              <a:buSzPct val="89285"/>
              <a:buChar char="•"/>
              <a:tabLst>
                <a:tab pos="215900" algn="l"/>
              </a:tabLst>
            </a:pPr>
            <a:r>
              <a:rPr sz="2400" kern="0" dirty="0">
                <a:latin typeface="Arial"/>
                <a:cs typeface="Arial"/>
              </a:rPr>
              <a:t>Task arrival times can be predicted</a:t>
            </a:r>
          </a:p>
          <a:p>
            <a:pPr marL="215265" indent="-194945">
              <a:lnSpc>
                <a:spcPct val="150000"/>
              </a:lnSpc>
              <a:spcBef>
                <a:spcPts val="115"/>
              </a:spcBef>
              <a:buClr>
                <a:srgbClr val="00AFEF"/>
              </a:buClr>
              <a:buSzPct val="89285"/>
              <a:buChar char="•"/>
              <a:tabLst>
                <a:tab pos="215900" algn="l"/>
              </a:tabLst>
            </a:pPr>
            <a:r>
              <a:rPr sz="2400" kern="0" dirty="0">
                <a:latin typeface="Arial"/>
                <a:cs typeface="Arial"/>
              </a:rPr>
              <a:t>Static (compile-time) analysis possible</a:t>
            </a:r>
          </a:p>
          <a:p>
            <a:pPr marL="596265" lvl="1" indent="-190500">
              <a:lnSpc>
                <a:spcPct val="150000"/>
              </a:lnSpc>
              <a:spcBef>
                <a:spcPts val="120"/>
              </a:spcBef>
              <a:buClr>
                <a:srgbClr val="00AFEF"/>
              </a:buClr>
              <a:buSzPct val="68750"/>
              <a:buChar char="•"/>
              <a:tabLst>
                <a:tab pos="596900" algn="l"/>
              </a:tabLst>
            </a:pPr>
            <a:r>
              <a:rPr sz="2000" kern="0" dirty="0">
                <a:latin typeface="Arial"/>
                <a:cs typeface="Arial"/>
              </a:rPr>
              <a:t>task length is known</a:t>
            </a:r>
          </a:p>
          <a:p>
            <a:pPr marL="596265" lvl="1" indent="-190500">
              <a:lnSpc>
                <a:spcPct val="150000"/>
              </a:lnSpc>
              <a:spcBef>
                <a:spcPts val="100"/>
              </a:spcBef>
              <a:buClr>
                <a:srgbClr val="00AFEF"/>
              </a:buClr>
              <a:buSzPct val="68750"/>
              <a:buChar char="•"/>
              <a:tabLst>
                <a:tab pos="596900" algn="l"/>
              </a:tabLst>
            </a:pPr>
            <a:r>
              <a:rPr sz="2000" kern="0" dirty="0">
                <a:solidFill>
                  <a:srgbClr val="FF0000"/>
                </a:solidFill>
                <a:latin typeface="Arial"/>
                <a:cs typeface="Arial"/>
              </a:rPr>
              <a:t>WCET</a:t>
            </a:r>
            <a:endParaRPr sz="2000" kern="0" dirty="0">
              <a:latin typeface="Arial"/>
              <a:cs typeface="Arial"/>
            </a:endParaRPr>
          </a:p>
          <a:p>
            <a:pPr marL="215265" indent="-194945">
              <a:lnSpc>
                <a:spcPct val="150000"/>
              </a:lnSpc>
              <a:spcBef>
                <a:spcPts val="90"/>
              </a:spcBef>
              <a:buClr>
                <a:srgbClr val="00AFEF"/>
              </a:buClr>
              <a:buSzPct val="89285"/>
              <a:buChar char="•"/>
              <a:tabLst>
                <a:tab pos="215900" algn="l"/>
              </a:tabLst>
            </a:pPr>
            <a:r>
              <a:rPr sz="2400" kern="0" dirty="0">
                <a:latin typeface="Arial"/>
                <a:cs typeface="Arial"/>
              </a:rPr>
              <a:t>Allows good resource usage (high CPU utilization)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92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“Window of Scarcity”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457200" y="1143000"/>
            <a:ext cx="7545705" cy="465960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800" kern="0" dirty="0">
                <a:latin typeface="Arial"/>
                <a:cs typeface="Arial"/>
              </a:rPr>
              <a:t>Resources may be categorized as:</a:t>
            </a:r>
          </a:p>
          <a:p>
            <a:pPr marL="207645" indent="-194945">
              <a:lnSpc>
                <a:spcPct val="100000"/>
              </a:lnSpc>
              <a:spcBef>
                <a:spcPts val="280"/>
              </a:spcBef>
              <a:buClr>
                <a:srgbClr val="00AFEF"/>
              </a:buClr>
              <a:buSzPct val="90384"/>
              <a:buFont typeface="Arial"/>
              <a:buChar char="•"/>
              <a:tabLst>
                <a:tab pos="208279" algn="l"/>
              </a:tabLst>
            </a:pPr>
            <a:r>
              <a:rPr sz="2600" b="1" kern="0" dirty="0">
                <a:solidFill>
                  <a:srgbClr val="FF0000"/>
                </a:solidFill>
                <a:latin typeface="Trebuchet MS"/>
                <a:cs typeface="Trebuchet MS"/>
              </a:rPr>
              <a:t>Abundant</a:t>
            </a:r>
            <a:endParaRPr sz="2600" kern="0" dirty="0">
              <a:latin typeface="Trebuchet MS"/>
              <a:cs typeface="Trebuchet MS"/>
            </a:endParaRPr>
          </a:p>
          <a:p>
            <a:pPr marL="588645" marR="5080" lvl="1" indent="-190500">
              <a:lnSpc>
                <a:spcPct val="100000"/>
              </a:lnSpc>
              <a:spcBef>
                <a:spcPts val="520"/>
              </a:spcBef>
              <a:buClr>
                <a:srgbClr val="00AFEF"/>
              </a:buClr>
              <a:buSzPct val="70000"/>
              <a:buChar char="•"/>
              <a:tabLst>
                <a:tab pos="588645" algn="l"/>
                <a:tab pos="589280" algn="l"/>
              </a:tabLst>
            </a:pPr>
            <a:r>
              <a:rPr sz="2000" kern="0" dirty="0">
                <a:latin typeface="Arial"/>
                <a:cs typeface="Arial"/>
              </a:rPr>
              <a:t>Virtually any system design methodology can be used to realize the  timing requirements of the application</a:t>
            </a: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AFEF"/>
              </a:buClr>
              <a:buFont typeface="Arial"/>
              <a:buChar char="•"/>
            </a:pPr>
            <a:endParaRPr sz="1800" kern="0" dirty="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buClr>
                <a:srgbClr val="00AFEF"/>
              </a:buClr>
              <a:buSzPct val="90384"/>
              <a:buFont typeface="Arial"/>
              <a:buChar char="•"/>
              <a:tabLst>
                <a:tab pos="208279" algn="l"/>
              </a:tabLst>
            </a:pPr>
            <a:r>
              <a:rPr sz="2600" b="1" kern="0" dirty="0">
                <a:solidFill>
                  <a:srgbClr val="FF0000"/>
                </a:solidFill>
                <a:latin typeface="Trebuchet MS"/>
                <a:cs typeface="Trebuchet MS"/>
              </a:rPr>
              <a:t>Insufficient</a:t>
            </a:r>
            <a:endParaRPr sz="2600" kern="0" dirty="0">
              <a:latin typeface="Trebuchet MS"/>
              <a:cs typeface="Trebuchet MS"/>
            </a:endParaRPr>
          </a:p>
          <a:p>
            <a:pPr marL="588645" marR="689610" lvl="1" indent="-190500">
              <a:lnSpc>
                <a:spcPct val="100000"/>
              </a:lnSpc>
              <a:spcBef>
                <a:spcPts val="520"/>
              </a:spcBef>
              <a:buClr>
                <a:srgbClr val="00AFEF"/>
              </a:buClr>
              <a:buSzPct val="70000"/>
              <a:buChar char="•"/>
              <a:tabLst>
                <a:tab pos="588645" algn="l"/>
                <a:tab pos="589280" algn="l"/>
              </a:tabLst>
            </a:pPr>
            <a:r>
              <a:rPr sz="2000" kern="0" dirty="0">
                <a:latin typeface="Arial"/>
                <a:cs typeface="Arial"/>
              </a:rPr>
              <a:t>The application is ahead of the technology curve; no design  methodology can be used to realize the timing requirements</a:t>
            </a: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AFEF"/>
              </a:buClr>
              <a:buFont typeface="Arial"/>
              <a:buChar char="•"/>
            </a:pPr>
            <a:endParaRPr sz="2050" kern="0" dirty="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buClr>
                <a:srgbClr val="00AFEF"/>
              </a:buClr>
              <a:buSzPct val="90384"/>
              <a:buFont typeface="Arial"/>
              <a:buChar char="•"/>
              <a:tabLst>
                <a:tab pos="208279" algn="l"/>
              </a:tabLst>
            </a:pPr>
            <a:r>
              <a:rPr sz="2600" b="1" kern="0" dirty="0">
                <a:solidFill>
                  <a:srgbClr val="FF0000"/>
                </a:solidFill>
                <a:latin typeface="Trebuchet MS"/>
                <a:cs typeface="Trebuchet MS"/>
              </a:rPr>
              <a:t>Sufficient, but scarce</a:t>
            </a:r>
            <a:endParaRPr sz="2600" kern="0" dirty="0">
              <a:latin typeface="Trebuchet MS"/>
              <a:cs typeface="Trebuchet MS"/>
            </a:endParaRPr>
          </a:p>
          <a:p>
            <a:pPr marL="588645" marR="146050" lvl="1" indent="-190500">
              <a:lnSpc>
                <a:spcPct val="100000"/>
              </a:lnSpc>
              <a:spcBef>
                <a:spcPts val="520"/>
              </a:spcBef>
              <a:buClr>
                <a:srgbClr val="00AFEF"/>
              </a:buClr>
              <a:buSzPct val="70000"/>
              <a:buChar char="•"/>
              <a:tabLst>
                <a:tab pos="588645" algn="l"/>
                <a:tab pos="589280" algn="l"/>
              </a:tabLst>
            </a:pPr>
            <a:r>
              <a:rPr sz="2000" kern="0" dirty="0">
                <a:latin typeface="Arial"/>
                <a:cs typeface="Arial"/>
              </a:rPr>
              <a:t>It is possible to realize the timing requirements of the application,  but careful resource allocation is required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22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Course focus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36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381000" y="1100709"/>
            <a:ext cx="7901534" cy="3792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645" indent="-194945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89285"/>
              <a:buFont typeface="Arial"/>
              <a:buChar char="•"/>
              <a:tabLst>
                <a:tab pos="208279" algn="l"/>
              </a:tabLst>
            </a:pPr>
            <a:r>
              <a:rPr sz="2800" b="1" kern="0" dirty="0">
                <a:latin typeface="Trebuchet MS"/>
                <a:cs typeface="Trebuchet MS"/>
              </a:rPr>
              <a:t>Designing predictable RTSs</a:t>
            </a:r>
            <a:endParaRPr sz="2800" kern="0" dirty="0">
              <a:latin typeface="Trebuchet MS"/>
              <a:cs typeface="Trebuchet MS"/>
            </a:endParaRPr>
          </a:p>
          <a:p>
            <a:pPr marL="588645" lvl="1" indent="-190500">
              <a:lnSpc>
                <a:spcPct val="100000"/>
              </a:lnSpc>
              <a:spcBef>
                <a:spcPts val="110"/>
              </a:spcBef>
              <a:buClr>
                <a:srgbClr val="00AFEF"/>
              </a:buClr>
              <a:buSzPct val="68750"/>
              <a:buChar char="•"/>
              <a:tabLst>
                <a:tab pos="589280" algn="l"/>
              </a:tabLst>
            </a:pPr>
            <a:r>
              <a:rPr sz="2400" kern="0" dirty="0">
                <a:latin typeface="Arial"/>
                <a:cs typeface="Arial"/>
              </a:rPr>
              <a:t>fast != real-time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AFEF"/>
              </a:buClr>
              <a:buFont typeface="Arial"/>
              <a:buChar char="•"/>
            </a:pPr>
            <a:endParaRPr sz="3100" kern="0" dirty="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buClr>
                <a:srgbClr val="00AFEF"/>
              </a:buClr>
              <a:buSzPct val="89285"/>
              <a:buChar char="•"/>
              <a:tabLst>
                <a:tab pos="208279" algn="l"/>
              </a:tabLst>
            </a:pPr>
            <a:r>
              <a:rPr sz="2800" kern="0" dirty="0">
                <a:latin typeface="Arial"/>
                <a:cs typeface="Arial"/>
              </a:rPr>
              <a:t>We will focus on</a:t>
            </a:r>
          </a:p>
          <a:p>
            <a:pPr marL="588645" lvl="1" indent="-190500">
              <a:lnSpc>
                <a:spcPct val="100000"/>
              </a:lnSpc>
              <a:spcBef>
                <a:spcPts val="114"/>
              </a:spcBef>
              <a:buClr>
                <a:srgbClr val="00AFEF"/>
              </a:buClr>
              <a:buSzPct val="68750"/>
              <a:buFont typeface="Arial"/>
              <a:buChar char="•"/>
              <a:tabLst>
                <a:tab pos="589280" algn="l"/>
              </a:tabLst>
            </a:pPr>
            <a:r>
              <a:rPr sz="2400" b="1" kern="0" dirty="0">
                <a:solidFill>
                  <a:srgbClr val="FF0000"/>
                </a:solidFill>
                <a:latin typeface="Trebuchet MS"/>
                <a:cs typeface="Trebuchet MS"/>
              </a:rPr>
              <a:t>Proving </a:t>
            </a:r>
            <a:r>
              <a:rPr sz="2400" kern="0" dirty="0" smtClean="0">
                <a:latin typeface="Arial"/>
                <a:cs typeface="Arial"/>
              </a:rPr>
              <a:t>v</a:t>
            </a:r>
            <a:r>
              <a:rPr lang="en-US" sz="2400" kern="0" dirty="0" smtClean="0">
                <a:latin typeface="Arial"/>
                <a:cs typeface="Arial"/>
              </a:rPr>
              <a:t>s.</a:t>
            </a:r>
            <a:r>
              <a:rPr sz="2400" kern="0" dirty="0" smtClean="0">
                <a:latin typeface="Arial"/>
                <a:cs typeface="Arial"/>
              </a:rPr>
              <a:t> </a:t>
            </a:r>
            <a:r>
              <a:rPr sz="2400" kern="0" dirty="0">
                <a:latin typeface="Arial"/>
                <a:cs typeface="Arial"/>
              </a:rPr>
              <a:t>testing</a:t>
            </a:r>
          </a:p>
          <a:p>
            <a:pPr marL="588645" lvl="1" indent="-190500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68750"/>
              <a:buFont typeface="Arial"/>
              <a:buChar char="•"/>
              <a:tabLst>
                <a:tab pos="589280" algn="l"/>
              </a:tabLst>
            </a:pPr>
            <a:r>
              <a:rPr sz="2400" b="1" kern="0" dirty="0">
                <a:solidFill>
                  <a:srgbClr val="FF0000"/>
                </a:solidFill>
                <a:latin typeface="Trebuchet MS"/>
                <a:cs typeface="Trebuchet MS"/>
              </a:rPr>
              <a:t>Hard </a:t>
            </a:r>
            <a:r>
              <a:rPr sz="2400" kern="0" dirty="0" smtClean="0">
                <a:latin typeface="Arial"/>
                <a:cs typeface="Arial"/>
              </a:rPr>
              <a:t>vs</a:t>
            </a:r>
            <a:r>
              <a:rPr sz="2400" kern="0" dirty="0">
                <a:latin typeface="Arial"/>
                <a:cs typeface="Arial"/>
              </a:rPr>
              <a:t>. soft real-time</a:t>
            </a:r>
          </a:p>
          <a:p>
            <a:pPr marL="588645" lvl="1" indent="-190500">
              <a:lnSpc>
                <a:spcPct val="100000"/>
              </a:lnSpc>
              <a:spcBef>
                <a:spcPts val="100"/>
              </a:spcBef>
              <a:buClr>
                <a:srgbClr val="00AFEF"/>
              </a:buClr>
              <a:buSzPct val="68750"/>
              <a:buFont typeface="Arial"/>
              <a:buChar char="•"/>
              <a:tabLst>
                <a:tab pos="589280" algn="l"/>
              </a:tabLst>
            </a:pPr>
            <a:r>
              <a:rPr sz="2400" b="1" kern="0" dirty="0">
                <a:solidFill>
                  <a:srgbClr val="FF0000"/>
                </a:solidFill>
                <a:latin typeface="Trebuchet MS"/>
                <a:cs typeface="Trebuchet MS"/>
              </a:rPr>
              <a:t>Worst-case response time </a:t>
            </a:r>
            <a:r>
              <a:rPr sz="2400" kern="0" dirty="0" smtClean="0">
                <a:latin typeface="Arial"/>
                <a:cs typeface="Arial"/>
              </a:rPr>
              <a:t>vs</a:t>
            </a:r>
            <a:r>
              <a:rPr sz="2400" kern="0" dirty="0">
                <a:latin typeface="Arial"/>
                <a:cs typeface="Arial"/>
              </a:rPr>
              <a:t>. best effort</a:t>
            </a: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AFEF"/>
              </a:buClr>
              <a:buFont typeface="Arial"/>
              <a:buChar char="•"/>
            </a:pPr>
            <a:endParaRPr sz="3050" kern="0" dirty="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buClr>
                <a:srgbClr val="00AFEF"/>
              </a:buClr>
              <a:buSzPct val="89285"/>
              <a:buChar char="•"/>
              <a:tabLst>
                <a:tab pos="208279" algn="l"/>
              </a:tabLst>
            </a:pPr>
            <a:r>
              <a:rPr sz="2800" kern="0" dirty="0">
                <a:latin typeface="Arial"/>
                <a:cs typeface="Arial"/>
              </a:rPr>
              <a:t>Study various scheduling </a:t>
            </a:r>
            <a:r>
              <a:rPr sz="2800" kern="0" dirty="0" smtClean="0">
                <a:latin typeface="Arial"/>
                <a:cs typeface="Arial"/>
              </a:rPr>
              <a:t>policies</a:t>
            </a:r>
            <a:endParaRPr sz="28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10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4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This </a:t>
            </a:r>
            <a:r>
              <a:rPr lang="en-US" sz="2000" b="1" dirty="0"/>
              <a:t>lecture is adopted from</a:t>
            </a:r>
          </a:p>
          <a:p>
            <a:r>
              <a:rPr lang="en-US" sz="2000" b="1" dirty="0" smtClean="0"/>
              <a:t>	IN4343 </a:t>
            </a:r>
            <a:r>
              <a:rPr lang="en-US" sz="2000" b="1" dirty="0"/>
              <a:t>Real-Time Systems Course 2018 – 2019, </a:t>
            </a:r>
            <a:r>
              <a:rPr lang="en-US" sz="2000" b="1" dirty="0" err="1"/>
              <a:t>Mitra</a:t>
            </a:r>
            <a:r>
              <a:rPr lang="en-US" sz="2000" b="1" dirty="0"/>
              <a:t> </a:t>
            </a:r>
            <a:r>
              <a:rPr lang="en-US" sz="2000" b="1" dirty="0" err="1"/>
              <a:t>Nasri</a:t>
            </a:r>
            <a:r>
              <a:rPr lang="en-US" sz="2000" b="1" dirty="0"/>
              <a:t>, </a:t>
            </a:r>
          </a:p>
          <a:p>
            <a:r>
              <a:rPr lang="en-US" sz="2000" b="1" dirty="0" smtClean="0"/>
              <a:t>	Delft </a:t>
            </a:r>
            <a:r>
              <a:rPr lang="en-US" sz="2000" b="1" dirty="0"/>
              <a:t>University of Technology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algn="l"/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16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31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5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33207" y="3244334"/>
            <a:ext cx="54775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algn="ctr">
              <a:lnSpc>
                <a:spcPct val="100000"/>
              </a:lnSpc>
              <a:buClr>
                <a:srgbClr val="00AFEF"/>
              </a:buClr>
              <a:buSzPct val="89062"/>
              <a:tabLst>
                <a:tab pos="208279" algn="l"/>
              </a:tabLst>
            </a:pPr>
            <a:r>
              <a:rPr lang="en-US" sz="4000" b="1" spc="-160" dirty="0">
                <a:latin typeface="+mj-lt"/>
                <a:cs typeface="Trebuchet MS"/>
              </a:rPr>
              <a:t>Introduction </a:t>
            </a:r>
            <a:r>
              <a:rPr lang="en-US" sz="4000" b="1" spc="-145" dirty="0">
                <a:latin typeface="+mj-lt"/>
                <a:cs typeface="Trebuchet MS"/>
              </a:rPr>
              <a:t>and</a:t>
            </a:r>
            <a:r>
              <a:rPr lang="en-US" sz="4000" b="1" spc="-405" dirty="0">
                <a:latin typeface="+mj-lt"/>
                <a:cs typeface="Trebuchet MS"/>
              </a:rPr>
              <a:t> </a:t>
            </a:r>
            <a:r>
              <a:rPr lang="en-US" sz="4000" b="1" spc="-160" dirty="0">
                <a:latin typeface="+mj-lt"/>
                <a:cs typeface="Trebuchet MS"/>
              </a:rPr>
              <a:t>taxonomy</a:t>
            </a:r>
            <a:endParaRPr lang="en-US" sz="4000" dirty="0">
              <a:latin typeface="+mj-lt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9989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an embedded system?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6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4" name="object 8"/>
          <p:cNvSpPr/>
          <p:nvPr/>
        </p:nvSpPr>
        <p:spPr>
          <a:xfrm>
            <a:off x="457200" y="1332404"/>
            <a:ext cx="3491484" cy="1309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2942272" y="3276600"/>
            <a:ext cx="5592128" cy="3102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/>
          <p:cNvSpPr txBox="1"/>
          <p:nvPr/>
        </p:nvSpPr>
        <p:spPr>
          <a:xfrm>
            <a:off x="3886200" y="1219200"/>
            <a:ext cx="4953000" cy="18563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39"/>
              </a:lnSpc>
              <a:spcBef>
                <a:spcPts val="95"/>
              </a:spcBef>
            </a:pPr>
            <a:r>
              <a:rPr sz="2400" b="1" kern="0" dirty="0">
                <a:latin typeface="Trebuchet MS"/>
                <a:cs typeface="Trebuchet MS"/>
              </a:rPr>
              <a:t>Embedded system:</a:t>
            </a:r>
            <a:endParaRPr sz="2400" kern="0" dirty="0">
              <a:latin typeface="Trebuchet MS"/>
              <a:cs typeface="Trebuchet MS"/>
            </a:endParaRPr>
          </a:p>
          <a:p>
            <a:pPr marL="299085" marR="5080" indent="-169545" algn="just">
              <a:lnSpc>
                <a:spcPct val="90100"/>
              </a:lnSpc>
              <a:spcBef>
                <a:spcPts val="85"/>
              </a:spcBef>
              <a:buChar char="•"/>
              <a:tabLst>
                <a:tab pos="299720" algn="l"/>
              </a:tabLst>
            </a:pPr>
            <a:r>
              <a:rPr sz="2000" kern="0" dirty="0">
                <a:latin typeface="Arial"/>
                <a:cs typeface="Arial"/>
              </a:rPr>
              <a:t>A computer system that is “</a:t>
            </a:r>
            <a:r>
              <a:rPr sz="2000" kern="0" dirty="0">
                <a:solidFill>
                  <a:srgbClr val="00AFEF"/>
                </a:solidFill>
                <a:latin typeface="Arial"/>
                <a:cs typeface="Arial"/>
              </a:rPr>
              <a:t>embedded</a:t>
            </a:r>
            <a:r>
              <a:rPr sz="2000" kern="0" dirty="0">
                <a:latin typeface="Arial"/>
                <a:cs typeface="Arial"/>
              </a:rPr>
              <a:t>” in  a physical/mechanical system and usually  performs a set of specific functions</a:t>
            </a:r>
            <a:r>
              <a:rPr sz="2000" kern="0" dirty="0" smtClean="0">
                <a:latin typeface="Arial"/>
                <a:cs typeface="Arial"/>
              </a:rPr>
              <a:t>.</a:t>
            </a:r>
            <a:endParaRPr lang="en-US" sz="2000" kern="0" dirty="0" smtClean="0">
              <a:latin typeface="Arial"/>
              <a:cs typeface="Arial"/>
            </a:endParaRPr>
          </a:p>
          <a:p>
            <a:pPr marL="299085" marR="5080" indent="-169545" algn="just">
              <a:lnSpc>
                <a:spcPct val="90100"/>
              </a:lnSpc>
              <a:spcBef>
                <a:spcPts val="85"/>
              </a:spcBef>
              <a:buChar char="•"/>
              <a:tabLst>
                <a:tab pos="299720" algn="l"/>
              </a:tabLst>
            </a:pPr>
            <a:endParaRPr sz="2000" kern="0" dirty="0">
              <a:latin typeface="Arial"/>
              <a:cs typeface="Arial"/>
            </a:endParaRPr>
          </a:p>
          <a:p>
            <a:pPr marL="299085" indent="-169545">
              <a:lnSpc>
                <a:spcPts val="1510"/>
              </a:lnSpc>
              <a:buChar char="•"/>
              <a:tabLst>
                <a:tab pos="299720" algn="l"/>
              </a:tabLst>
            </a:pPr>
            <a:r>
              <a:rPr sz="2000" kern="0" dirty="0">
                <a:latin typeface="Arial"/>
                <a:cs typeface="Arial"/>
              </a:rPr>
              <a:t>It often interacts with its environment.</a:t>
            </a:r>
          </a:p>
        </p:txBody>
      </p:sp>
    </p:spTree>
    <p:extLst>
      <p:ext uri="{BB962C8B-B14F-4D97-AF65-F5344CB8AC3E}">
        <p14:creationId xmlns:p14="http://schemas.microsoft.com/office/powerpoint/2010/main" val="414619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a real-time system?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7</a:t>
            </a:fld>
            <a:endParaRPr lang="en-US" dirty="0">
              <a:latin typeface="+mj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pPr algn="l"/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cs typeface="B Nazanin" pitchFamily="2" charset="-78"/>
            </a:endParaRPr>
          </a:p>
          <a:p>
            <a:pPr algn="l"/>
            <a:endParaRPr lang="fa-IR" sz="2000" b="1" dirty="0"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9" name="object 4"/>
          <p:cNvSpPr/>
          <p:nvPr/>
        </p:nvSpPr>
        <p:spPr>
          <a:xfrm>
            <a:off x="7085716" y="5277611"/>
            <a:ext cx="1304416" cy="806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604772" y="4791455"/>
            <a:ext cx="1418843" cy="1418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250435" y="5317235"/>
            <a:ext cx="1272539" cy="813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2843783" y="4771644"/>
            <a:ext cx="1339595" cy="729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80772" y="4881371"/>
            <a:ext cx="1705356" cy="1249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>
            <a:off x="3375659" y="2564891"/>
            <a:ext cx="3009900" cy="1859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/>
          <p:cNvSpPr/>
          <p:nvPr/>
        </p:nvSpPr>
        <p:spPr>
          <a:xfrm>
            <a:off x="-1" y="2560321"/>
            <a:ext cx="3375660" cy="18592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6385559" y="2564892"/>
            <a:ext cx="2743199" cy="18592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/>
          <p:nvPr/>
        </p:nvSpPr>
        <p:spPr>
          <a:xfrm>
            <a:off x="6751319" y="4430267"/>
            <a:ext cx="2375916" cy="11140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/>
          <p:cNvSpPr/>
          <p:nvPr/>
        </p:nvSpPr>
        <p:spPr>
          <a:xfrm>
            <a:off x="5632703" y="4881371"/>
            <a:ext cx="1121663" cy="12740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 txBox="1"/>
          <p:nvPr/>
        </p:nvSpPr>
        <p:spPr>
          <a:xfrm>
            <a:off x="381000" y="990600"/>
            <a:ext cx="4753558" cy="14856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kern="0" dirty="0">
                <a:solidFill>
                  <a:srgbClr val="00AFEF"/>
                </a:solidFill>
                <a:latin typeface="Trebuchet MS"/>
                <a:cs typeface="Trebuchet MS"/>
              </a:rPr>
              <a:t>Real-time system</a:t>
            </a:r>
            <a:endParaRPr sz="2000" kern="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 kern="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ts val="1730"/>
              </a:lnSpc>
            </a:pPr>
            <a:r>
              <a:rPr sz="1600" kern="0" dirty="0">
                <a:latin typeface="Arial"/>
                <a:cs typeface="Arial"/>
              </a:rPr>
              <a:t>A system whose </a:t>
            </a:r>
            <a:r>
              <a:rPr sz="1600" b="1" kern="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correctness</a:t>
            </a:r>
            <a:r>
              <a:rPr sz="1600" b="1" kern="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latin typeface="Arial"/>
                <a:cs typeface="Arial"/>
              </a:rPr>
              <a:t>depends not only on the  correctness of logical results (e.g., decisions), but also  on the </a:t>
            </a:r>
            <a:r>
              <a:rPr sz="1600" b="1" kern="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 at which the results are produced</a:t>
            </a:r>
            <a:r>
              <a:rPr sz="1600" b="1" kern="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23" name="object 18"/>
          <p:cNvSpPr txBox="1"/>
          <p:nvPr/>
        </p:nvSpPr>
        <p:spPr>
          <a:xfrm>
            <a:off x="5632703" y="1218945"/>
            <a:ext cx="3100124" cy="894476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just">
              <a:lnSpc>
                <a:spcPts val="2160"/>
              </a:lnSpc>
              <a:spcBef>
                <a:spcPts val="375"/>
              </a:spcBef>
            </a:pPr>
            <a:r>
              <a:rPr sz="2000" b="1" kern="0" dirty="0">
                <a:solidFill>
                  <a:srgbClr val="C00000"/>
                </a:solidFill>
                <a:latin typeface="Trebuchet MS"/>
                <a:cs typeface="Trebuchet MS"/>
              </a:rPr>
              <a:t>If the system does not react  “on time”, something can go  wrong!</a:t>
            </a:r>
            <a:endParaRPr sz="2000" kern="0" dirty="0"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6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Embedded vs. real-time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8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24" name="object 11"/>
          <p:cNvSpPr txBox="1"/>
          <p:nvPr/>
        </p:nvSpPr>
        <p:spPr>
          <a:xfrm>
            <a:off x="642924" y="3113473"/>
            <a:ext cx="4614876" cy="13061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400" b="1" kern="0" dirty="0">
                <a:solidFill>
                  <a:srgbClr val="006FC0"/>
                </a:solidFill>
                <a:latin typeface="Trebuchet MS"/>
                <a:cs typeface="Trebuchet MS"/>
              </a:rPr>
              <a:t>Real-time, but not </a:t>
            </a:r>
            <a:r>
              <a:rPr sz="2400" b="1" kern="0" dirty="0" smtClean="0">
                <a:solidFill>
                  <a:srgbClr val="006FC0"/>
                </a:solidFill>
                <a:latin typeface="Trebuchet MS"/>
                <a:cs typeface="Trebuchet MS"/>
              </a:rPr>
              <a:t>embedded</a:t>
            </a:r>
            <a:endParaRPr sz="2400" kern="0" dirty="0">
              <a:latin typeface="Trebuchet MS"/>
              <a:cs typeface="Trebuchet MS"/>
            </a:endParaRPr>
          </a:p>
          <a:p>
            <a:pPr marL="756285" indent="-286385">
              <a:buChar char="•"/>
              <a:tabLst>
                <a:tab pos="756285" algn="l"/>
                <a:tab pos="756920" algn="l"/>
              </a:tabLst>
            </a:pPr>
            <a:r>
              <a:rPr sz="2000" kern="0" dirty="0">
                <a:latin typeface="Arial"/>
                <a:cs typeface="Arial"/>
              </a:rPr>
              <a:t>Stock trading system</a:t>
            </a:r>
          </a:p>
          <a:p>
            <a:pPr marL="756285" indent="-286385">
              <a:buChar char="•"/>
              <a:tabLst>
                <a:tab pos="756285" algn="l"/>
                <a:tab pos="756920" algn="l"/>
              </a:tabLst>
            </a:pPr>
            <a:r>
              <a:rPr sz="2000" kern="0" dirty="0">
                <a:latin typeface="Arial"/>
                <a:cs typeface="Arial"/>
              </a:rPr>
              <a:t>Skype</a:t>
            </a:r>
          </a:p>
          <a:p>
            <a:pPr marL="756285" indent="-286385">
              <a:buChar char="•"/>
              <a:tabLst>
                <a:tab pos="756285" algn="l"/>
                <a:tab pos="756920" algn="l"/>
              </a:tabLst>
            </a:pPr>
            <a:r>
              <a:rPr sz="2000" kern="0" dirty="0">
                <a:latin typeface="Arial"/>
                <a:cs typeface="Arial"/>
              </a:rPr>
              <a:t>Video streaming/processing</a:t>
            </a:r>
          </a:p>
        </p:txBody>
      </p:sp>
      <p:sp>
        <p:nvSpPr>
          <p:cNvPr id="25" name="object 12"/>
          <p:cNvSpPr txBox="1"/>
          <p:nvPr/>
        </p:nvSpPr>
        <p:spPr>
          <a:xfrm>
            <a:off x="655154" y="1195317"/>
            <a:ext cx="4221646" cy="16139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400" b="1" kern="0" dirty="0">
                <a:solidFill>
                  <a:srgbClr val="006FC0"/>
                </a:solidFill>
                <a:latin typeface="Trebuchet MS"/>
                <a:cs typeface="Trebuchet MS"/>
              </a:rPr>
              <a:t>Real-time </a:t>
            </a:r>
            <a:r>
              <a:rPr sz="2400" b="1" kern="0" dirty="0" smtClean="0">
                <a:solidFill>
                  <a:srgbClr val="006FC0"/>
                </a:solidFill>
                <a:latin typeface="Trebuchet MS"/>
                <a:cs typeface="Trebuchet MS"/>
              </a:rPr>
              <a:t>embedded</a:t>
            </a:r>
            <a:endParaRPr sz="2400" kern="0" dirty="0">
              <a:latin typeface="Trebuchet MS"/>
              <a:cs typeface="Trebuchet MS"/>
            </a:endParaRPr>
          </a:p>
          <a:p>
            <a:pPr marL="756285" indent="-286385">
              <a:buChar char="•"/>
              <a:tabLst>
                <a:tab pos="756285" algn="l"/>
                <a:tab pos="756920" algn="l"/>
              </a:tabLst>
            </a:pPr>
            <a:r>
              <a:rPr sz="2000" kern="0" dirty="0">
                <a:latin typeface="Arial"/>
                <a:cs typeface="Arial"/>
              </a:rPr>
              <a:t>Nuclear reactor control</a:t>
            </a:r>
          </a:p>
          <a:p>
            <a:pPr marL="756285" indent="-286385">
              <a:buChar char="•"/>
              <a:tabLst>
                <a:tab pos="756285" algn="l"/>
                <a:tab pos="756920" algn="l"/>
              </a:tabLst>
            </a:pPr>
            <a:r>
              <a:rPr sz="2000" kern="0" dirty="0">
                <a:latin typeface="Arial"/>
                <a:cs typeface="Arial"/>
              </a:rPr>
              <a:t>Flight control</a:t>
            </a:r>
          </a:p>
          <a:p>
            <a:pPr marL="756285" indent="-286385">
              <a:buChar char="•"/>
              <a:tabLst>
                <a:tab pos="756285" algn="l"/>
                <a:tab pos="756920" algn="l"/>
              </a:tabLst>
            </a:pPr>
            <a:r>
              <a:rPr sz="2000" kern="0" dirty="0">
                <a:latin typeface="Arial"/>
                <a:cs typeface="Arial"/>
              </a:rPr>
              <a:t>Mobile phone</a:t>
            </a:r>
          </a:p>
          <a:p>
            <a:pPr marL="756285" indent="-286385">
              <a:buChar char="•"/>
              <a:tabLst>
                <a:tab pos="756285" algn="l"/>
                <a:tab pos="756920" algn="l"/>
              </a:tabLst>
            </a:pPr>
            <a:r>
              <a:rPr sz="2000" kern="0" dirty="0">
                <a:latin typeface="Arial"/>
                <a:cs typeface="Arial"/>
              </a:rPr>
              <a:t>Drone</a:t>
            </a:r>
          </a:p>
        </p:txBody>
      </p:sp>
      <p:sp>
        <p:nvSpPr>
          <p:cNvPr id="26" name="object 13"/>
          <p:cNvSpPr txBox="1"/>
          <p:nvPr/>
        </p:nvSpPr>
        <p:spPr>
          <a:xfrm>
            <a:off x="669442" y="4866714"/>
            <a:ext cx="474075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kern="0" dirty="0">
                <a:solidFill>
                  <a:srgbClr val="006FC0"/>
                </a:solidFill>
                <a:latin typeface="Trebuchet MS"/>
                <a:cs typeface="Trebuchet MS"/>
              </a:rPr>
              <a:t>Embedded, but not </a:t>
            </a:r>
            <a:r>
              <a:rPr sz="2400" b="1" kern="0" dirty="0" smtClean="0">
                <a:solidFill>
                  <a:srgbClr val="006FC0"/>
                </a:solidFill>
                <a:latin typeface="Trebuchet MS"/>
                <a:cs typeface="Trebuchet MS"/>
              </a:rPr>
              <a:t>real-time</a:t>
            </a:r>
            <a:endParaRPr sz="2400" kern="0" dirty="0">
              <a:latin typeface="Trebuchet MS"/>
              <a:cs typeface="Trebuchet MS"/>
            </a:endParaRPr>
          </a:p>
          <a:p>
            <a:pPr marL="756285" indent="-286385">
              <a:buChar char="•"/>
              <a:tabLst>
                <a:tab pos="756285" algn="l"/>
                <a:tab pos="756920" algn="l"/>
              </a:tabLst>
            </a:pPr>
            <a:r>
              <a:rPr sz="2000" kern="0" dirty="0">
                <a:latin typeface="Arial"/>
                <a:cs typeface="Arial"/>
              </a:rPr>
              <a:t>Home temperature control</a:t>
            </a:r>
          </a:p>
          <a:p>
            <a:pPr marL="756285" indent="-286385">
              <a:buChar char="•"/>
              <a:tabLst>
                <a:tab pos="756285" algn="l"/>
                <a:tab pos="756920" algn="l"/>
              </a:tabLst>
            </a:pPr>
            <a:r>
              <a:rPr sz="2000" kern="0" dirty="0">
                <a:latin typeface="Arial"/>
                <a:cs typeface="Arial"/>
              </a:rPr>
              <a:t>Washing machine, refrigerator, etc.</a:t>
            </a:r>
          </a:p>
          <a:p>
            <a:pPr marL="756285" indent="-286385">
              <a:buChar char="•"/>
              <a:tabLst>
                <a:tab pos="756285" algn="l"/>
                <a:tab pos="756920" algn="l"/>
              </a:tabLst>
            </a:pPr>
            <a:r>
              <a:rPr sz="2000" kern="0" dirty="0">
                <a:latin typeface="Arial"/>
                <a:cs typeface="Arial"/>
              </a:rPr>
              <a:t>Blood pressure meter</a:t>
            </a:r>
          </a:p>
        </p:txBody>
      </p:sp>
      <p:sp>
        <p:nvSpPr>
          <p:cNvPr id="27" name="object 6"/>
          <p:cNvSpPr/>
          <p:nvPr/>
        </p:nvSpPr>
        <p:spPr>
          <a:xfrm>
            <a:off x="5097017" y="2446782"/>
            <a:ext cx="2379345" cy="1306195"/>
          </a:xfrm>
          <a:custGeom>
            <a:avLst/>
            <a:gdLst/>
            <a:ahLst/>
            <a:cxnLst/>
            <a:rect l="l" t="t" r="r" b="b"/>
            <a:pathLst>
              <a:path w="2379345" h="1306195">
                <a:moveTo>
                  <a:pt x="1189482" y="0"/>
                </a:moveTo>
                <a:lnTo>
                  <a:pt x="1128268" y="849"/>
                </a:lnTo>
                <a:lnTo>
                  <a:pt x="1067858" y="3371"/>
                </a:lnTo>
                <a:lnTo>
                  <a:pt x="1008326" y="7523"/>
                </a:lnTo>
                <a:lnTo>
                  <a:pt x="949748" y="13266"/>
                </a:lnTo>
                <a:lnTo>
                  <a:pt x="892199" y="20558"/>
                </a:lnTo>
                <a:lnTo>
                  <a:pt x="835752" y="29357"/>
                </a:lnTo>
                <a:lnTo>
                  <a:pt x="780482" y="39623"/>
                </a:lnTo>
                <a:lnTo>
                  <a:pt x="726465" y="51315"/>
                </a:lnTo>
                <a:lnTo>
                  <a:pt x="673775" y="64392"/>
                </a:lnTo>
                <a:lnTo>
                  <a:pt x="622487" y="78813"/>
                </a:lnTo>
                <a:lnTo>
                  <a:pt x="572675" y="94537"/>
                </a:lnTo>
                <a:lnTo>
                  <a:pt x="524414" y="111522"/>
                </a:lnTo>
                <a:lnTo>
                  <a:pt x="477779" y="129729"/>
                </a:lnTo>
                <a:lnTo>
                  <a:pt x="432845" y="149114"/>
                </a:lnTo>
                <a:lnTo>
                  <a:pt x="389685" y="169639"/>
                </a:lnTo>
                <a:lnTo>
                  <a:pt x="348376" y="191262"/>
                </a:lnTo>
                <a:lnTo>
                  <a:pt x="308992" y="213941"/>
                </a:lnTo>
                <a:lnTo>
                  <a:pt x="271607" y="237635"/>
                </a:lnTo>
                <a:lnTo>
                  <a:pt x="236296" y="262305"/>
                </a:lnTo>
                <a:lnTo>
                  <a:pt x="203134" y="287908"/>
                </a:lnTo>
                <a:lnTo>
                  <a:pt x="172196" y="314403"/>
                </a:lnTo>
                <a:lnTo>
                  <a:pt x="143556" y="341750"/>
                </a:lnTo>
                <a:lnTo>
                  <a:pt x="117289" y="369908"/>
                </a:lnTo>
                <a:lnTo>
                  <a:pt x="72173" y="428491"/>
                </a:lnTo>
                <a:lnTo>
                  <a:pt x="37445" y="489824"/>
                </a:lnTo>
                <a:lnTo>
                  <a:pt x="13704" y="553578"/>
                </a:lnTo>
                <a:lnTo>
                  <a:pt x="1547" y="619427"/>
                </a:lnTo>
                <a:lnTo>
                  <a:pt x="0" y="653033"/>
                </a:lnTo>
                <a:lnTo>
                  <a:pt x="1547" y="686640"/>
                </a:lnTo>
                <a:lnTo>
                  <a:pt x="13704" y="752489"/>
                </a:lnTo>
                <a:lnTo>
                  <a:pt x="37445" y="816243"/>
                </a:lnTo>
                <a:lnTo>
                  <a:pt x="72173" y="877576"/>
                </a:lnTo>
                <a:lnTo>
                  <a:pt x="117289" y="936159"/>
                </a:lnTo>
                <a:lnTo>
                  <a:pt x="143556" y="964317"/>
                </a:lnTo>
                <a:lnTo>
                  <a:pt x="172196" y="991664"/>
                </a:lnTo>
                <a:lnTo>
                  <a:pt x="203134" y="1018159"/>
                </a:lnTo>
                <a:lnTo>
                  <a:pt x="236296" y="1043762"/>
                </a:lnTo>
                <a:lnTo>
                  <a:pt x="271607" y="1068432"/>
                </a:lnTo>
                <a:lnTo>
                  <a:pt x="308992" y="1092126"/>
                </a:lnTo>
                <a:lnTo>
                  <a:pt x="348376" y="1114805"/>
                </a:lnTo>
                <a:lnTo>
                  <a:pt x="389685" y="1136428"/>
                </a:lnTo>
                <a:lnTo>
                  <a:pt x="432845" y="1156953"/>
                </a:lnTo>
                <a:lnTo>
                  <a:pt x="477779" y="1176338"/>
                </a:lnTo>
                <a:lnTo>
                  <a:pt x="524414" y="1194545"/>
                </a:lnTo>
                <a:lnTo>
                  <a:pt x="572675" y="1211530"/>
                </a:lnTo>
                <a:lnTo>
                  <a:pt x="622487" y="1227254"/>
                </a:lnTo>
                <a:lnTo>
                  <a:pt x="673775" y="1241675"/>
                </a:lnTo>
                <a:lnTo>
                  <a:pt x="726465" y="1254752"/>
                </a:lnTo>
                <a:lnTo>
                  <a:pt x="780482" y="1266444"/>
                </a:lnTo>
                <a:lnTo>
                  <a:pt x="835752" y="1276710"/>
                </a:lnTo>
                <a:lnTo>
                  <a:pt x="892199" y="1285509"/>
                </a:lnTo>
                <a:lnTo>
                  <a:pt x="949748" y="1292801"/>
                </a:lnTo>
                <a:lnTo>
                  <a:pt x="1008326" y="1298544"/>
                </a:lnTo>
                <a:lnTo>
                  <a:pt x="1067858" y="1302696"/>
                </a:lnTo>
                <a:lnTo>
                  <a:pt x="1128268" y="1305218"/>
                </a:lnTo>
                <a:lnTo>
                  <a:pt x="1189482" y="1306067"/>
                </a:lnTo>
                <a:lnTo>
                  <a:pt x="1250695" y="1305218"/>
                </a:lnTo>
                <a:lnTo>
                  <a:pt x="1311105" y="1302696"/>
                </a:lnTo>
                <a:lnTo>
                  <a:pt x="1370637" y="1298544"/>
                </a:lnTo>
                <a:lnTo>
                  <a:pt x="1429215" y="1292801"/>
                </a:lnTo>
                <a:lnTo>
                  <a:pt x="1486764" y="1285509"/>
                </a:lnTo>
                <a:lnTo>
                  <a:pt x="1543211" y="1276710"/>
                </a:lnTo>
                <a:lnTo>
                  <a:pt x="1598481" y="1266444"/>
                </a:lnTo>
                <a:lnTo>
                  <a:pt x="1652498" y="1254752"/>
                </a:lnTo>
                <a:lnTo>
                  <a:pt x="1705188" y="1241675"/>
                </a:lnTo>
                <a:lnTo>
                  <a:pt x="1756476" y="1227254"/>
                </a:lnTo>
                <a:lnTo>
                  <a:pt x="1806288" y="1211530"/>
                </a:lnTo>
                <a:lnTo>
                  <a:pt x="1854549" y="1194545"/>
                </a:lnTo>
                <a:lnTo>
                  <a:pt x="1901184" y="1176338"/>
                </a:lnTo>
                <a:lnTo>
                  <a:pt x="1946118" y="1156953"/>
                </a:lnTo>
                <a:lnTo>
                  <a:pt x="1989278" y="1136428"/>
                </a:lnTo>
                <a:lnTo>
                  <a:pt x="2030587" y="1114805"/>
                </a:lnTo>
                <a:lnTo>
                  <a:pt x="2069971" y="1092126"/>
                </a:lnTo>
                <a:lnTo>
                  <a:pt x="2107356" y="1068432"/>
                </a:lnTo>
                <a:lnTo>
                  <a:pt x="2142667" y="1043762"/>
                </a:lnTo>
                <a:lnTo>
                  <a:pt x="2175829" y="1018159"/>
                </a:lnTo>
                <a:lnTo>
                  <a:pt x="2206767" y="991664"/>
                </a:lnTo>
                <a:lnTo>
                  <a:pt x="2235407" y="964317"/>
                </a:lnTo>
                <a:lnTo>
                  <a:pt x="2261674" y="936159"/>
                </a:lnTo>
                <a:lnTo>
                  <a:pt x="2306790" y="877576"/>
                </a:lnTo>
                <a:lnTo>
                  <a:pt x="2341518" y="816243"/>
                </a:lnTo>
                <a:lnTo>
                  <a:pt x="2365259" y="752489"/>
                </a:lnTo>
                <a:lnTo>
                  <a:pt x="2377416" y="686640"/>
                </a:lnTo>
                <a:lnTo>
                  <a:pt x="2378964" y="653033"/>
                </a:lnTo>
                <a:lnTo>
                  <a:pt x="2377416" y="619427"/>
                </a:lnTo>
                <a:lnTo>
                  <a:pt x="2365259" y="553578"/>
                </a:lnTo>
                <a:lnTo>
                  <a:pt x="2341518" y="489824"/>
                </a:lnTo>
                <a:lnTo>
                  <a:pt x="2306790" y="428491"/>
                </a:lnTo>
                <a:lnTo>
                  <a:pt x="2261674" y="369908"/>
                </a:lnTo>
                <a:lnTo>
                  <a:pt x="2235407" y="341750"/>
                </a:lnTo>
                <a:lnTo>
                  <a:pt x="2206767" y="314403"/>
                </a:lnTo>
                <a:lnTo>
                  <a:pt x="2175829" y="287908"/>
                </a:lnTo>
                <a:lnTo>
                  <a:pt x="2142667" y="262305"/>
                </a:lnTo>
                <a:lnTo>
                  <a:pt x="2107356" y="237635"/>
                </a:lnTo>
                <a:lnTo>
                  <a:pt x="2069971" y="213941"/>
                </a:lnTo>
                <a:lnTo>
                  <a:pt x="2030587" y="191262"/>
                </a:lnTo>
                <a:lnTo>
                  <a:pt x="1989278" y="169639"/>
                </a:lnTo>
                <a:lnTo>
                  <a:pt x="1946118" y="149114"/>
                </a:lnTo>
                <a:lnTo>
                  <a:pt x="1901184" y="129729"/>
                </a:lnTo>
                <a:lnTo>
                  <a:pt x="1854549" y="111522"/>
                </a:lnTo>
                <a:lnTo>
                  <a:pt x="1806288" y="94537"/>
                </a:lnTo>
                <a:lnTo>
                  <a:pt x="1756476" y="78813"/>
                </a:lnTo>
                <a:lnTo>
                  <a:pt x="1705188" y="64392"/>
                </a:lnTo>
                <a:lnTo>
                  <a:pt x="1652498" y="51315"/>
                </a:lnTo>
                <a:lnTo>
                  <a:pt x="1598481" y="39623"/>
                </a:lnTo>
                <a:lnTo>
                  <a:pt x="1543211" y="29357"/>
                </a:lnTo>
                <a:lnTo>
                  <a:pt x="1486764" y="20558"/>
                </a:lnTo>
                <a:lnTo>
                  <a:pt x="1429215" y="13266"/>
                </a:lnTo>
                <a:lnTo>
                  <a:pt x="1370637" y="7523"/>
                </a:lnTo>
                <a:lnTo>
                  <a:pt x="1311105" y="3371"/>
                </a:lnTo>
                <a:lnTo>
                  <a:pt x="1250695" y="849"/>
                </a:lnTo>
                <a:lnTo>
                  <a:pt x="1189482" y="0"/>
                </a:lnTo>
                <a:close/>
              </a:path>
            </a:pathLst>
          </a:custGeom>
          <a:solidFill>
            <a:srgbClr val="DCE6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7"/>
          <p:cNvSpPr/>
          <p:nvPr/>
        </p:nvSpPr>
        <p:spPr>
          <a:xfrm>
            <a:off x="5097017" y="2446782"/>
            <a:ext cx="2379345" cy="1306195"/>
          </a:xfrm>
          <a:custGeom>
            <a:avLst/>
            <a:gdLst/>
            <a:ahLst/>
            <a:cxnLst/>
            <a:rect l="l" t="t" r="r" b="b"/>
            <a:pathLst>
              <a:path w="2379345" h="1306195">
                <a:moveTo>
                  <a:pt x="0" y="653033"/>
                </a:moveTo>
                <a:lnTo>
                  <a:pt x="6140" y="586261"/>
                </a:lnTo>
                <a:lnTo>
                  <a:pt x="24164" y="521419"/>
                </a:lnTo>
                <a:lnTo>
                  <a:pt x="53473" y="458834"/>
                </a:lnTo>
                <a:lnTo>
                  <a:pt x="93470" y="398835"/>
                </a:lnTo>
                <a:lnTo>
                  <a:pt x="143556" y="341750"/>
                </a:lnTo>
                <a:lnTo>
                  <a:pt x="172196" y="314403"/>
                </a:lnTo>
                <a:lnTo>
                  <a:pt x="203134" y="287908"/>
                </a:lnTo>
                <a:lnTo>
                  <a:pt x="236296" y="262305"/>
                </a:lnTo>
                <a:lnTo>
                  <a:pt x="271607" y="237635"/>
                </a:lnTo>
                <a:lnTo>
                  <a:pt x="308992" y="213941"/>
                </a:lnTo>
                <a:lnTo>
                  <a:pt x="348376" y="191262"/>
                </a:lnTo>
                <a:lnTo>
                  <a:pt x="389685" y="169639"/>
                </a:lnTo>
                <a:lnTo>
                  <a:pt x="432845" y="149114"/>
                </a:lnTo>
                <a:lnTo>
                  <a:pt x="477779" y="129729"/>
                </a:lnTo>
                <a:lnTo>
                  <a:pt x="524414" y="111522"/>
                </a:lnTo>
                <a:lnTo>
                  <a:pt x="572675" y="94537"/>
                </a:lnTo>
                <a:lnTo>
                  <a:pt x="622487" y="78813"/>
                </a:lnTo>
                <a:lnTo>
                  <a:pt x="673775" y="64392"/>
                </a:lnTo>
                <a:lnTo>
                  <a:pt x="726465" y="51315"/>
                </a:lnTo>
                <a:lnTo>
                  <a:pt x="780482" y="39623"/>
                </a:lnTo>
                <a:lnTo>
                  <a:pt x="835752" y="29357"/>
                </a:lnTo>
                <a:lnTo>
                  <a:pt x="892199" y="20558"/>
                </a:lnTo>
                <a:lnTo>
                  <a:pt x="949748" y="13266"/>
                </a:lnTo>
                <a:lnTo>
                  <a:pt x="1008326" y="7523"/>
                </a:lnTo>
                <a:lnTo>
                  <a:pt x="1067858" y="3371"/>
                </a:lnTo>
                <a:lnTo>
                  <a:pt x="1128268" y="849"/>
                </a:lnTo>
                <a:lnTo>
                  <a:pt x="1189482" y="0"/>
                </a:lnTo>
                <a:lnTo>
                  <a:pt x="1250695" y="849"/>
                </a:lnTo>
                <a:lnTo>
                  <a:pt x="1311105" y="3371"/>
                </a:lnTo>
                <a:lnTo>
                  <a:pt x="1370637" y="7523"/>
                </a:lnTo>
                <a:lnTo>
                  <a:pt x="1429215" y="13266"/>
                </a:lnTo>
                <a:lnTo>
                  <a:pt x="1486764" y="20558"/>
                </a:lnTo>
                <a:lnTo>
                  <a:pt x="1543211" y="29357"/>
                </a:lnTo>
                <a:lnTo>
                  <a:pt x="1598481" y="39623"/>
                </a:lnTo>
                <a:lnTo>
                  <a:pt x="1652498" y="51315"/>
                </a:lnTo>
                <a:lnTo>
                  <a:pt x="1705188" y="64392"/>
                </a:lnTo>
                <a:lnTo>
                  <a:pt x="1756476" y="78813"/>
                </a:lnTo>
                <a:lnTo>
                  <a:pt x="1806288" y="94537"/>
                </a:lnTo>
                <a:lnTo>
                  <a:pt x="1854549" y="111522"/>
                </a:lnTo>
                <a:lnTo>
                  <a:pt x="1901184" y="129729"/>
                </a:lnTo>
                <a:lnTo>
                  <a:pt x="1946118" y="149114"/>
                </a:lnTo>
                <a:lnTo>
                  <a:pt x="1989278" y="169639"/>
                </a:lnTo>
                <a:lnTo>
                  <a:pt x="2030587" y="191261"/>
                </a:lnTo>
                <a:lnTo>
                  <a:pt x="2069971" y="213941"/>
                </a:lnTo>
                <a:lnTo>
                  <a:pt x="2107356" y="237635"/>
                </a:lnTo>
                <a:lnTo>
                  <a:pt x="2142667" y="262305"/>
                </a:lnTo>
                <a:lnTo>
                  <a:pt x="2175829" y="287908"/>
                </a:lnTo>
                <a:lnTo>
                  <a:pt x="2206767" y="314403"/>
                </a:lnTo>
                <a:lnTo>
                  <a:pt x="2235407" y="341750"/>
                </a:lnTo>
                <a:lnTo>
                  <a:pt x="2261674" y="369908"/>
                </a:lnTo>
                <a:lnTo>
                  <a:pt x="2306790" y="428491"/>
                </a:lnTo>
                <a:lnTo>
                  <a:pt x="2341518" y="489824"/>
                </a:lnTo>
                <a:lnTo>
                  <a:pt x="2365259" y="553578"/>
                </a:lnTo>
                <a:lnTo>
                  <a:pt x="2377416" y="619427"/>
                </a:lnTo>
                <a:lnTo>
                  <a:pt x="2378964" y="653033"/>
                </a:lnTo>
                <a:lnTo>
                  <a:pt x="2377416" y="686640"/>
                </a:lnTo>
                <a:lnTo>
                  <a:pt x="2365259" y="752489"/>
                </a:lnTo>
                <a:lnTo>
                  <a:pt x="2341518" y="816243"/>
                </a:lnTo>
                <a:lnTo>
                  <a:pt x="2306790" y="877576"/>
                </a:lnTo>
                <a:lnTo>
                  <a:pt x="2261674" y="936159"/>
                </a:lnTo>
                <a:lnTo>
                  <a:pt x="2235407" y="964317"/>
                </a:lnTo>
                <a:lnTo>
                  <a:pt x="2206767" y="991664"/>
                </a:lnTo>
                <a:lnTo>
                  <a:pt x="2175829" y="1018159"/>
                </a:lnTo>
                <a:lnTo>
                  <a:pt x="2142667" y="1043762"/>
                </a:lnTo>
                <a:lnTo>
                  <a:pt x="2107356" y="1068432"/>
                </a:lnTo>
                <a:lnTo>
                  <a:pt x="2069971" y="1092126"/>
                </a:lnTo>
                <a:lnTo>
                  <a:pt x="2030587" y="1114805"/>
                </a:lnTo>
                <a:lnTo>
                  <a:pt x="1989278" y="1136428"/>
                </a:lnTo>
                <a:lnTo>
                  <a:pt x="1946118" y="1156953"/>
                </a:lnTo>
                <a:lnTo>
                  <a:pt x="1901184" y="1176338"/>
                </a:lnTo>
                <a:lnTo>
                  <a:pt x="1854549" y="1194545"/>
                </a:lnTo>
                <a:lnTo>
                  <a:pt x="1806288" y="1211530"/>
                </a:lnTo>
                <a:lnTo>
                  <a:pt x="1756476" y="1227254"/>
                </a:lnTo>
                <a:lnTo>
                  <a:pt x="1705188" y="1241675"/>
                </a:lnTo>
                <a:lnTo>
                  <a:pt x="1652498" y="1254752"/>
                </a:lnTo>
                <a:lnTo>
                  <a:pt x="1598481" y="1266444"/>
                </a:lnTo>
                <a:lnTo>
                  <a:pt x="1543211" y="1276710"/>
                </a:lnTo>
                <a:lnTo>
                  <a:pt x="1486764" y="1285509"/>
                </a:lnTo>
                <a:lnTo>
                  <a:pt x="1429215" y="1292801"/>
                </a:lnTo>
                <a:lnTo>
                  <a:pt x="1370637" y="1298544"/>
                </a:lnTo>
                <a:lnTo>
                  <a:pt x="1311105" y="1302696"/>
                </a:lnTo>
                <a:lnTo>
                  <a:pt x="1250695" y="1305218"/>
                </a:lnTo>
                <a:lnTo>
                  <a:pt x="1189482" y="1306067"/>
                </a:lnTo>
                <a:lnTo>
                  <a:pt x="1128268" y="1305218"/>
                </a:lnTo>
                <a:lnTo>
                  <a:pt x="1067858" y="1302696"/>
                </a:lnTo>
                <a:lnTo>
                  <a:pt x="1008326" y="1298544"/>
                </a:lnTo>
                <a:lnTo>
                  <a:pt x="949748" y="1292801"/>
                </a:lnTo>
                <a:lnTo>
                  <a:pt x="892199" y="1285509"/>
                </a:lnTo>
                <a:lnTo>
                  <a:pt x="835752" y="1276710"/>
                </a:lnTo>
                <a:lnTo>
                  <a:pt x="780482" y="1266444"/>
                </a:lnTo>
                <a:lnTo>
                  <a:pt x="726465" y="1254752"/>
                </a:lnTo>
                <a:lnTo>
                  <a:pt x="673775" y="1241675"/>
                </a:lnTo>
                <a:lnTo>
                  <a:pt x="622487" y="1227254"/>
                </a:lnTo>
                <a:lnTo>
                  <a:pt x="572675" y="1211530"/>
                </a:lnTo>
                <a:lnTo>
                  <a:pt x="524414" y="1194545"/>
                </a:lnTo>
                <a:lnTo>
                  <a:pt x="477779" y="1176338"/>
                </a:lnTo>
                <a:lnTo>
                  <a:pt x="432845" y="1156953"/>
                </a:lnTo>
                <a:lnTo>
                  <a:pt x="389685" y="1136428"/>
                </a:lnTo>
                <a:lnTo>
                  <a:pt x="348376" y="1114805"/>
                </a:lnTo>
                <a:lnTo>
                  <a:pt x="308992" y="1092126"/>
                </a:lnTo>
                <a:lnTo>
                  <a:pt x="271607" y="1068432"/>
                </a:lnTo>
                <a:lnTo>
                  <a:pt x="236296" y="1043762"/>
                </a:lnTo>
                <a:lnTo>
                  <a:pt x="203134" y="1018159"/>
                </a:lnTo>
                <a:lnTo>
                  <a:pt x="172196" y="991664"/>
                </a:lnTo>
                <a:lnTo>
                  <a:pt x="143556" y="964317"/>
                </a:lnTo>
                <a:lnTo>
                  <a:pt x="117289" y="936159"/>
                </a:lnTo>
                <a:lnTo>
                  <a:pt x="72173" y="877576"/>
                </a:lnTo>
                <a:lnTo>
                  <a:pt x="37445" y="816243"/>
                </a:lnTo>
                <a:lnTo>
                  <a:pt x="13704" y="752489"/>
                </a:lnTo>
                <a:lnTo>
                  <a:pt x="1547" y="686640"/>
                </a:lnTo>
                <a:lnTo>
                  <a:pt x="0" y="65303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"/>
          <p:cNvSpPr/>
          <p:nvPr/>
        </p:nvSpPr>
        <p:spPr>
          <a:xfrm>
            <a:off x="5871209" y="2309622"/>
            <a:ext cx="3126105" cy="1507490"/>
          </a:xfrm>
          <a:custGeom>
            <a:avLst/>
            <a:gdLst/>
            <a:ahLst/>
            <a:cxnLst/>
            <a:rect l="l" t="t" r="r" b="b"/>
            <a:pathLst>
              <a:path w="3126104" h="1507489">
                <a:moveTo>
                  <a:pt x="0" y="753617"/>
                </a:moveTo>
                <a:lnTo>
                  <a:pt x="5181" y="691814"/>
                </a:lnTo>
                <a:lnTo>
                  <a:pt x="20456" y="631385"/>
                </a:lnTo>
                <a:lnTo>
                  <a:pt x="45423" y="572525"/>
                </a:lnTo>
                <a:lnTo>
                  <a:pt x="79680" y="515428"/>
                </a:lnTo>
                <a:lnTo>
                  <a:pt x="122824" y="460289"/>
                </a:lnTo>
                <a:lnTo>
                  <a:pt x="174453" y="407301"/>
                </a:lnTo>
                <a:lnTo>
                  <a:pt x="203324" y="381674"/>
                </a:lnTo>
                <a:lnTo>
                  <a:pt x="234165" y="356658"/>
                </a:lnTo>
                <a:lnTo>
                  <a:pt x="266926" y="332277"/>
                </a:lnTo>
                <a:lnTo>
                  <a:pt x="301556" y="308555"/>
                </a:lnTo>
                <a:lnTo>
                  <a:pt x="338007" y="285516"/>
                </a:lnTo>
                <a:lnTo>
                  <a:pt x="376226" y="263184"/>
                </a:lnTo>
                <a:lnTo>
                  <a:pt x="416164" y="241585"/>
                </a:lnTo>
                <a:lnTo>
                  <a:pt x="457771" y="220741"/>
                </a:lnTo>
                <a:lnTo>
                  <a:pt x="500996" y="200678"/>
                </a:lnTo>
                <a:lnTo>
                  <a:pt x="545789" y="181420"/>
                </a:lnTo>
                <a:lnTo>
                  <a:pt x="592100" y="162990"/>
                </a:lnTo>
                <a:lnTo>
                  <a:pt x="639878" y="145413"/>
                </a:lnTo>
                <a:lnTo>
                  <a:pt x="689074" y="128714"/>
                </a:lnTo>
                <a:lnTo>
                  <a:pt x="739636" y="112917"/>
                </a:lnTo>
                <a:lnTo>
                  <a:pt x="791515" y="98045"/>
                </a:lnTo>
                <a:lnTo>
                  <a:pt x="844660" y="84123"/>
                </a:lnTo>
                <a:lnTo>
                  <a:pt x="899021" y="71176"/>
                </a:lnTo>
                <a:lnTo>
                  <a:pt x="954547" y="59227"/>
                </a:lnTo>
                <a:lnTo>
                  <a:pt x="1011189" y="48301"/>
                </a:lnTo>
                <a:lnTo>
                  <a:pt x="1068897" y="38423"/>
                </a:lnTo>
                <a:lnTo>
                  <a:pt x="1127618" y="29615"/>
                </a:lnTo>
                <a:lnTo>
                  <a:pt x="1187305" y="21904"/>
                </a:lnTo>
                <a:lnTo>
                  <a:pt x="1247905" y="15312"/>
                </a:lnTo>
                <a:lnTo>
                  <a:pt x="1309370" y="9864"/>
                </a:lnTo>
                <a:lnTo>
                  <a:pt x="1371648" y="5585"/>
                </a:lnTo>
                <a:lnTo>
                  <a:pt x="1434690" y="2498"/>
                </a:lnTo>
                <a:lnTo>
                  <a:pt x="1498444" y="628"/>
                </a:lnTo>
                <a:lnTo>
                  <a:pt x="1562862" y="0"/>
                </a:lnTo>
                <a:lnTo>
                  <a:pt x="1627279" y="628"/>
                </a:lnTo>
                <a:lnTo>
                  <a:pt x="1691033" y="2498"/>
                </a:lnTo>
                <a:lnTo>
                  <a:pt x="1754075" y="5585"/>
                </a:lnTo>
                <a:lnTo>
                  <a:pt x="1816353" y="9864"/>
                </a:lnTo>
                <a:lnTo>
                  <a:pt x="1877818" y="15312"/>
                </a:lnTo>
                <a:lnTo>
                  <a:pt x="1938418" y="21904"/>
                </a:lnTo>
                <a:lnTo>
                  <a:pt x="1998105" y="29615"/>
                </a:lnTo>
                <a:lnTo>
                  <a:pt x="2056826" y="38423"/>
                </a:lnTo>
                <a:lnTo>
                  <a:pt x="2114534" y="48301"/>
                </a:lnTo>
                <a:lnTo>
                  <a:pt x="2171176" y="59227"/>
                </a:lnTo>
                <a:lnTo>
                  <a:pt x="2226702" y="71176"/>
                </a:lnTo>
                <a:lnTo>
                  <a:pt x="2281063" y="84123"/>
                </a:lnTo>
                <a:lnTo>
                  <a:pt x="2334208" y="98045"/>
                </a:lnTo>
                <a:lnTo>
                  <a:pt x="2386087" y="112917"/>
                </a:lnTo>
                <a:lnTo>
                  <a:pt x="2436649" y="128714"/>
                </a:lnTo>
                <a:lnTo>
                  <a:pt x="2485845" y="145413"/>
                </a:lnTo>
                <a:lnTo>
                  <a:pt x="2533623" y="162990"/>
                </a:lnTo>
                <a:lnTo>
                  <a:pt x="2579934" y="181420"/>
                </a:lnTo>
                <a:lnTo>
                  <a:pt x="2624727" y="200678"/>
                </a:lnTo>
                <a:lnTo>
                  <a:pt x="2667952" y="220741"/>
                </a:lnTo>
                <a:lnTo>
                  <a:pt x="2709559" y="241585"/>
                </a:lnTo>
                <a:lnTo>
                  <a:pt x="2749497" y="263184"/>
                </a:lnTo>
                <a:lnTo>
                  <a:pt x="2787716" y="285516"/>
                </a:lnTo>
                <a:lnTo>
                  <a:pt x="2824167" y="308555"/>
                </a:lnTo>
                <a:lnTo>
                  <a:pt x="2858797" y="332277"/>
                </a:lnTo>
                <a:lnTo>
                  <a:pt x="2891558" y="356658"/>
                </a:lnTo>
                <a:lnTo>
                  <a:pt x="2922399" y="381674"/>
                </a:lnTo>
                <a:lnTo>
                  <a:pt x="2951270" y="407301"/>
                </a:lnTo>
                <a:lnTo>
                  <a:pt x="3002899" y="460289"/>
                </a:lnTo>
                <a:lnTo>
                  <a:pt x="3046043" y="515428"/>
                </a:lnTo>
                <a:lnTo>
                  <a:pt x="3080300" y="572525"/>
                </a:lnTo>
                <a:lnTo>
                  <a:pt x="3105267" y="631385"/>
                </a:lnTo>
                <a:lnTo>
                  <a:pt x="3120542" y="691814"/>
                </a:lnTo>
                <a:lnTo>
                  <a:pt x="3125723" y="753617"/>
                </a:lnTo>
                <a:lnTo>
                  <a:pt x="3124420" y="784679"/>
                </a:lnTo>
                <a:lnTo>
                  <a:pt x="3114141" y="845820"/>
                </a:lnTo>
                <a:lnTo>
                  <a:pt x="3093970" y="905488"/>
                </a:lnTo>
                <a:lnTo>
                  <a:pt x="3064307" y="963491"/>
                </a:lnTo>
                <a:lnTo>
                  <a:pt x="3025556" y="1019633"/>
                </a:lnTo>
                <a:lnTo>
                  <a:pt x="2978120" y="1073721"/>
                </a:lnTo>
                <a:lnTo>
                  <a:pt x="2922399" y="1125561"/>
                </a:lnTo>
                <a:lnTo>
                  <a:pt x="2891558" y="1150577"/>
                </a:lnTo>
                <a:lnTo>
                  <a:pt x="2858797" y="1174958"/>
                </a:lnTo>
                <a:lnTo>
                  <a:pt x="2824167" y="1198680"/>
                </a:lnTo>
                <a:lnTo>
                  <a:pt x="2787716" y="1221719"/>
                </a:lnTo>
                <a:lnTo>
                  <a:pt x="2749497" y="1244051"/>
                </a:lnTo>
                <a:lnTo>
                  <a:pt x="2709559" y="1265650"/>
                </a:lnTo>
                <a:lnTo>
                  <a:pt x="2667952" y="1286494"/>
                </a:lnTo>
                <a:lnTo>
                  <a:pt x="2624727" y="1306557"/>
                </a:lnTo>
                <a:lnTo>
                  <a:pt x="2579934" y="1325815"/>
                </a:lnTo>
                <a:lnTo>
                  <a:pt x="2533623" y="1344245"/>
                </a:lnTo>
                <a:lnTo>
                  <a:pt x="2485845" y="1361822"/>
                </a:lnTo>
                <a:lnTo>
                  <a:pt x="2436649" y="1378521"/>
                </a:lnTo>
                <a:lnTo>
                  <a:pt x="2386087" y="1394318"/>
                </a:lnTo>
                <a:lnTo>
                  <a:pt x="2334208" y="1409190"/>
                </a:lnTo>
                <a:lnTo>
                  <a:pt x="2281063" y="1423112"/>
                </a:lnTo>
                <a:lnTo>
                  <a:pt x="2226702" y="1436059"/>
                </a:lnTo>
                <a:lnTo>
                  <a:pt x="2171176" y="1448008"/>
                </a:lnTo>
                <a:lnTo>
                  <a:pt x="2114534" y="1458934"/>
                </a:lnTo>
                <a:lnTo>
                  <a:pt x="2056826" y="1468812"/>
                </a:lnTo>
                <a:lnTo>
                  <a:pt x="1998105" y="1477620"/>
                </a:lnTo>
                <a:lnTo>
                  <a:pt x="1938418" y="1485331"/>
                </a:lnTo>
                <a:lnTo>
                  <a:pt x="1877818" y="1491923"/>
                </a:lnTo>
                <a:lnTo>
                  <a:pt x="1816353" y="1497371"/>
                </a:lnTo>
                <a:lnTo>
                  <a:pt x="1754075" y="1501650"/>
                </a:lnTo>
                <a:lnTo>
                  <a:pt x="1691033" y="1504737"/>
                </a:lnTo>
                <a:lnTo>
                  <a:pt x="1627279" y="1506607"/>
                </a:lnTo>
                <a:lnTo>
                  <a:pt x="1562862" y="1507235"/>
                </a:lnTo>
                <a:lnTo>
                  <a:pt x="1498444" y="1506607"/>
                </a:lnTo>
                <a:lnTo>
                  <a:pt x="1434690" y="1504737"/>
                </a:lnTo>
                <a:lnTo>
                  <a:pt x="1371648" y="1501650"/>
                </a:lnTo>
                <a:lnTo>
                  <a:pt x="1309370" y="1497371"/>
                </a:lnTo>
                <a:lnTo>
                  <a:pt x="1247905" y="1491923"/>
                </a:lnTo>
                <a:lnTo>
                  <a:pt x="1187305" y="1485331"/>
                </a:lnTo>
                <a:lnTo>
                  <a:pt x="1127618" y="1477620"/>
                </a:lnTo>
                <a:lnTo>
                  <a:pt x="1068897" y="1468812"/>
                </a:lnTo>
                <a:lnTo>
                  <a:pt x="1011189" y="1458934"/>
                </a:lnTo>
                <a:lnTo>
                  <a:pt x="954547" y="1448008"/>
                </a:lnTo>
                <a:lnTo>
                  <a:pt x="899021" y="1436059"/>
                </a:lnTo>
                <a:lnTo>
                  <a:pt x="844660" y="1423112"/>
                </a:lnTo>
                <a:lnTo>
                  <a:pt x="791515" y="1409190"/>
                </a:lnTo>
                <a:lnTo>
                  <a:pt x="739636" y="1394318"/>
                </a:lnTo>
                <a:lnTo>
                  <a:pt x="689074" y="1378521"/>
                </a:lnTo>
                <a:lnTo>
                  <a:pt x="639878" y="1361822"/>
                </a:lnTo>
                <a:lnTo>
                  <a:pt x="592100" y="1344245"/>
                </a:lnTo>
                <a:lnTo>
                  <a:pt x="545789" y="1325815"/>
                </a:lnTo>
                <a:lnTo>
                  <a:pt x="500996" y="1306557"/>
                </a:lnTo>
                <a:lnTo>
                  <a:pt x="457771" y="1286494"/>
                </a:lnTo>
                <a:lnTo>
                  <a:pt x="416164" y="1265650"/>
                </a:lnTo>
                <a:lnTo>
                  <a:pt x="376226" y="1244051"/>
                </a:lnTo>
                <a:lnTo>
                  <a:pt x="338007" y="1221719"/>
                </a:lnTo>
                <a:lnTo>
                  <a:pt x="301556" y="1198680"/>
                </a:lnTo>
                <a:lnTo>
                  <a:pt x="266926" y="1174958"/>
                </a:lnTo>
                <a:lnTo>
                  <a:pt x="234165" y="1150577"/>
                </a:lnTo>
                <a:lnTo>
                  <a:pt x="203324" y="1125561"/>
                </a:lnTo>
                <a:lnTo>
                  <a:pt x="174453" y="1099934"/>
                </a:lnTo>
                <a:lnTo>
                  <a:pt x="122824" y="1046946"/>
                </a:lnTo>
                <a:lnTo>
                  <a:pt x="79680" y="991807"/>
                </a:lnTo>
                <a:lnTo>
                  <a:pt x="45423" y="934710"/>
                </a:lnTo>
                <a:lnTo>
                  <a:pt x="20456" y="875850"/>
                </a:lnTo>
                <a:lnTo>
                  <a:pt x="5181" y="815421"/>
                </a:lnTo>
                <a:lnTo>
                  <a:pt x="0" y="75361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kern="0"/>
          </a:p>
        </p:txBody>
      </p:sp>
      <p:sp>
        <p:nvSpPr>
          <p:cNvPr id="30" name="object 9"/>
          <p:cNvSpPr txBox="1"/>
          <p:nvPr/>
        </p:nvSpPr>
        <p:spPr>
          <a:xfrm>
            <a:off x="7434261" y="2759456"/>
            <a:ext cx="1283145" cy="612347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65100" marR="5080" indent="-153035">
              <a:lnSpc>
                <a:spcPts val="2160"/>
              </a:lnSpc>
              <a:spcBef>
                <a:spcPts val="375"/>
              </a:spcBef>
            </a:pPr>
            <a:r>
              <a:rPr sz="2000" kern="0" dirty="0">
                <a:latin typeface="Arial"/>
                <a:cs typeface="Arial"/>
              </a:rPr>
              <a:t>Embedded  systems</a:t>
            </a:r>
          </a:p>
        </p:txBody>
      </p:sp>
      <p:sp>
        <p:nvSpPr>
          <p:cNvPr id="31" name="object 10"/>
          <p:cNvSpPr txBox="1"/>
          <p:nvPr/>
        </p:nvSpPr>
        <p:spPr>
          <a:xfrm>
            <a:off x="5614542" y="2762250"/>
            <a:ext cx="1472058" cy="612347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21945" marR="5080" indent="-309880" algn="ctr">
              <a:lnSpc>
                <a:spcPts val="2160"/>
              </a:lnSpc>
              <a:spcBef>
                <a:spcPts val="375"/>
              </a:spcBef>
            </a:pPr>
            <a:r>
              <a:rPr sz="2000" b="1" kern="0" dirty="0">
                <a:solidFill>
                  <a:srgbClr val="006FC0"/>
                </a:solidFill>
                <a:latin typeface="Trebuchet MS"/>
                <a:cs typeface="Trebuchet MS"/>
              </a:rPr>
              <a:t>Real-Time  systems</a:t>
            </a:r>
            <a:endParaRPr sz="2000" kern="0" dirty="0"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63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Characteristics of real-time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latin typeface="+mj-lt"/>
              </a:rPr>
              <a:pPr rtl="1"/>
              <a:t>9</a:t>
            </a:fld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 smtClean="0">
                <a:cs typeface="B Titr" panose="00000700000000000000" pitchFamily="2" charset="-78"/>
              </a:rPr>
              <a:t>Embedded and Real-Time Systems, </a:t>
            </a:r>
            <a:r>
              <a:rPr lang="en-US" sz="1400" dirty="0" smtClean="0">
                <a:cs typeface="B Titr" panose="00000700000000000000" pitchFamily="2" charset="-78"/>
              </a:rPr>
              <a:t>Spring 2021, </a:t>
            </a:r>
            <a:r>
              <a:rPr lang="en-US" sz="1400" dirty="0" smtClean="0">
                <a:cs typeface="B Titr" panose="00000700000000000000" pitchFamily="2" charset="-78"/>
              </a:rPr>
              <a:t>AUT, Tehran, Iran </a:t>
            </a:r>
            <a:endParaRPr lang="en-US" sz="1400" dirty="0">
              <a:cs typeface="B Titr" panose="00000700000000000000" pitchFamily="2" charset="-78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609600" y="1143000"/>
            <a:ext cx="381000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645" indent="-194945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89285"/>
              <a:buChar char="•"/>
              <a:tabLst>
                <a:tab pos="208279" algn="l"/>
              </a:tabLst>
            </a:pPr>
            <a:r>
              <a:rPr sz="2800" kern="0" dirty="0">
                <a:latin typeface="Arial"/>
                <a:cs typeface="Arial"/>
              </a:rPr>
              <a:t>Event-driven, reactive</a:t>
            </a:r>
          </a:p>
          <a:p>
            <a:pPr marL="207645" indent="-194945">
              <a:lnSpc>
                <a:spcPct val="100000"/>
              </a:lnSpc>
              <a:spcBef>
                <a:spcPts val="110"/>
              </a:spcBef>
              <a:buClr>
                <a:srgbClr val="00AFEF"/>
              </a:buClr>
              <a:buSzPct val="89285"/>
              <a:buChar char="•"/>
              <a:tabLst>
                <a:tab pos="208279" algn="l"/>
              </a:tabLst>
            </a:pPr>
            <a:r>
              <a:rPr sz="2800" kern="0" dirty="0">
                <a:latin typeface="Arial"/>
                <a:cs typeface="Arial"/>
              </a:rPr>
              <a:t>High cost of failure</a:t>
            </a:r>
          </a:p>
        </p:txBody>
      </p:sp>
      <p:sp>
        <p:nvSpPr>
          <p:cNvPr id="14" name="object 6"/>
          <p:cNvSpPr/>
          <p:nvPr/>
        </p:nvSpPr>
        <p:spPr>
          <a:xfrm>
            <a:off x="4343400" y="1191767"/>
            <a:ext cx="349250" cy="727075"/>
          </a:xfrm>
          <a:custGeom>
            <a:avLst/>
            <a:gdLst/>
            <a:ahLst/>
            <a:cxnLst/>
            <a:rect l="l" t="t" r="r" b="b"/>
            <a:pathLst>
              <a:path w="349250" h="727075">
                <a:moveTo>
                  <a:pt x="0" y="0"/>
                </a:moveTo>
                <a:lnTo>
                  <a:pt x="46395" y="5461"/>
                </a:lnTo>
                <a:lnTo>
                  <a:pt x="88081" y="20870"/>
                </a:lnTo>
                <a:lnTo>
                  <a:pt x="123396" y="44767"/>
                </a:lnTo>
                <a:lnTo>
                  <a:pt x="150678" y="75692"/>
                </a:lnTo>
                <a:lnTo>
                  <a:pt x="168266" y="112183"/>
                </a:lnTo>
                <a:lnTo>
                  <a:pt x="174498" y="152781"/>
                </a:lnTo>
                <a:lnTo>
                  <a:pt x="174498" y="210693"/>
                </a:lnTo>
                <a:lnTo>
                  <a:pt x="180729" y="251290"/>
                </a:lnTo>
                <a:lnTo>
                  <a:pt x="198317" y="287782"/>
                </a:lnTo>
                <a:lnTo>
                  <a:pt x="225599" y="318706"/>
                </a:lnTo>
                <a:lnTo>
                  <a:pt x="260914" y="342603"/>
                </a:lnTo>
                <a:lnTo>
                  <a:pt x="302600" y="358013"/>
                </a:lnTo>
                <a:lnTo>
                  <a:pt x="348995" y="363474"/>
                </a:lnTo>
                <a:lnTo>
                  <a:pt x="302600" y="368935"/>
                </a:lnTo>
                <a:lnTo>
                  <a:pt x="260914" y="384344"/>
                </a:lnTo>
                <a:lnTo>
                  <a:pt x="225599" y="408241"/>
                </a:lnTo>
                <a:lnTo>
                  <a:pt x="198317" y="439166"/>
                </a:lnTo>
                <a:lnTo>
                  <a:pt x="180729" y="475657"/>
                </a:lnTo>
                <a:lnTo>
                  <a:pt x="174498" y="516255"/>
                </a:lnTo>
                <a:lnTo>
                  <a:pt x="174498" y="574167"/>
                </a:lnTo>
                <a:lnTo>
                  <a:pt x="168266" y="614764"/>
                </a:lnTo>
                <a:lnTo>
                  <a:pt x="150678" y="651256"/>
                </a:lnTo>
                <a:lnTo>
                  <a:pt x="123396" y="682180"/>
                </a:lnTo>
                <a:lnTo>
                  <a:pt x="88081" y="706077"/>
                </a:lnTo>
                <a:lnTo>
                  <a:pt x="46395" y="721487"/>
                </a:lnTo>
                <a:lnTo>
                  <a:pt x="0" y="72694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 txBox="1"/>
          <p:nvPr/>
        </p:nvSpPr>
        <p:spPr>
          <a:xfrm>
            <a:off x="4764786" y="1315974"/>
            <a:ext cx="1664335" cy="480059"/>
          </a:xfrm>
          <a:prstGeom prst="rect">
            <a:avLst/>
          </a:prstGeom>
          <a:ln w="198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195"/>
              </a:lnSpc>
            </a:pPr>
            <a:r>
              <a:rPr sz="2800" spc="-100" dirty="0">
                <a:latin typeface="Arial"/>
                <a:cs typeface="Arial"/>
              </a:rPr>
              <a:t>timeliness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1686560" y="4798821"/>
            <a:ext cx="805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Collision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9"/>
          <p:cNvSpPr/>
          <p:nvPr/>
        </p:nvSpPr>
        <p:spPr>
          <a:xfrm>
            <a:off x="1878329" y="5194553"/>
            <a:ext cx="175260" cy="304800"/>
          </a:xfrm>
          <a:custGeom>
            <a:avLst/>
            <a:gdLst/>
            <a:ahLst/>
            <a:cxnLst/>
            <a:rect l="l" t="t" r="r" b="b"/>
            <a:pathLst>
              <a:path w="175260" h="304800">
                <a:moveTo>
                  <a:pt x="175259" y="0"/>
                </a:moveTo>
                <a:lnTo>
                  <a:pt x="0" y="3048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1888998" y="5416677"/>
            <a:ext cx="187960" cy="311785"/>
          </a:xfrm>
          <a:custGeom>
            <a:avLst/>
            <a:gdLst/>
            <a:ahLst/>
            <a:cxnLst/>
            <a:rect l="l" t="t" r="r" b="b"/>
            <a:pathLst>
              <a:path w="187960" h="311785">
                <a:moveTo>
                  <a:pt x="42544" y="186220"/>
                </a:moveTo>
                <a:lnTo>
                  <a:pt x="0" y="311277"/>
                </a:lnTo>
                <a:lnTo>
                  <a:pt x="53568" y="250545"/>
                </a:lnTo>
                <a:lnTo>
                  <a:pt x="50164" y="250545"/>
                </a:lnTo>
                <a:lnTo>
                  <a:pt x="27812" y="237540"/>
                </a:lnTo>
                <a:lnTo>
                  <a:pt x="40761" y="215219"/>
                </a:lnTo>
                <a:lnTo>
                  <a:pt x="42544" y="186220"/>
                </a:lnTo>
                <a:close/>
              </a:path>
              <a:path w="187960" h="311785">
                <a:moveTo>
                  <a:pt x="63154" y="228148"/>
                </a:moveTo>
                <a:lnTo>
                  <a:pt x="38988" y="244043"/>
                </a:lnTo>
                <a:lnTo>
                  <a:pt x="50164" y="250545"/>
                </a:lnTo>
                <a:lnTo>
                  <a:pt x="63154" y="228148"/>
                </a:lnTo>
                <a:close/>
              </a:path>
              <a:path w="187960" h="311785">
                <a:moveTo>
                  <a:pt x="87375" y="212217"/>
                </a:moveTo>
                <a:lnTo>
                  <a:pt x="63154" y="228148"/>
                </a:lnTo>
                <a:lnTo>
                  <a:pt x="50164" y="250545"/>
                </a:lnTo>
                <a:lnTo>
                  <a:pt x="53568" y="250545"/>
                </a:lnTo>
                <a:lnTo>
                  <a:pt x="87375" y="212217"/>
                </a:lnTo>
                <a:close/>
              </a:path>
              <a:path w="187960" h="311785">
                <a:moveTo>
                  <a:pt x="40761" y="215219"/>
                </a:moveTo>
                <a:lnTo>
                  <a:pt x="27812" y="237540"/>
                </a:lnTo>
                <a:lnTo>
                  <a:pt x="38988" y="244043"/>
                </a:lnTo>
                <a:lnTo>
                  <a:pt x="40761" y="215219"/>
                </a:lnTo>
                <a:close/>
              </a:path>
              <a:path w="187960" h="311785">
                <a:moveTo>
                  <a:pt x="165607" y="0"/>
                </a:moveTo>
                <a:lnTo>
                  <a:pt x="40761" y="215219"/>
                </a:lnTo>
                <a:lnTo>
                  <a:pt x="38988" y="244043"/>
                </a:lnTo>
                <a:lnTo>
                  <a:pt x="63154" y="228148"/>
                </a:lnTo>
                <a:lnTo>
                  <a:pt x="187959" y="12954"/>
                </a:lnTo>
                <a:lnTo>
                  <a:pt x="1656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1882901" y="5435346"/>
            <a:ext cx="177165" cy="64135"/>
          </a:xfrm>
          <a:custGeom>
            <a:avLst/>
            <a:gdLst/>
            <a:ahLst/>
            <a:cxnLst/>
            <a:rect l="l" t="t" r="r" b="b"/>
            <a:pathLst>
              <a:path w="177164" h="64135">
                <a:moveTo>
                  <a:pt x="0" y="64007"/>
                </a:moveTo>
                <a:lnTo>
                  <a:pt x="17678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/>
          <p:cNvSpPr/>
          <p:nvPr/>
        </p:nvSpPr>
        <p:spPr>
          <a:xfrm>
            <a:off x="6222491" y="4209396"/>
            <a:ext cx="800735" cy="824230"/>
          </a:xfrm>
          <a:custGeom>
            <a:avLst/>
            <a:gdLst/>
            <a:ahLst/>
            <a:cxnLst/>
            <a:rect l="l" t="t" r="r" b="b"/>
            <a:pathLst>
              <a:path w="800734" h="824229">
                <a:moveTo>
                  <a:pt x="0" y="482981"/>
                </a:moveTo>
                <a:lnTo>
                  <a:pt x="36390" y="570772"/>
                </a:lnTo>
                <a:lnTo>
                  <a:pt x="1819" y="652365"/>
                </a:lnTo>
                <a:lnTo>
                  <a:pt x="74966" y="782767"/>
                </a:lnTo>
                <a:lnTo>
                  <a:pt x="67687" y="823928"/>
                </a:lnTo>
                <a:lnTo>
                  <a:pt x="226719" y="791508"/>
                </a:lnTo>
                <a:lnTo>
                  <a:pt x="316953" y="788594"/>
                </a:lnTo>
                <a:lnTo>
                  <a:pt x="604823" y="788594"/>
                </a:lnTo>
                <a:lnTo>
                  <a:pt x="668508" y="753990"/>
                </a:lnTo>
                <a:lnTo>
                  <a:pt x="713621" y="741970"/>
                </a:lnTo>
                <a:lnTo>
                  <a:pt x="736545" y="719024"/>
                </a:lnTo>
                <a:lnTo>
                  <a:pt x="745647" y="692797"/>
                </a:lnTo>
                <a:lnTo>
                  <a:pt x="738384" y="643259"/>
                </a:lnTo>
                <a:lnTo>
                  <a:pt x="772586" y="619946"/>
                </a:lnTo>
                <a:lnTo>
                  <a:pt x="776601" y="602827"/>
                </a:lnTo>
                <a:lnTo>
                  <a:pt x="770042" y="567494"/>
                </a:lnTo>
                <a:lnTo>
                  <a:pt x="740927" y="532525"/>
                </a:lnTo>
                <a:lnTo>
                  <a:pt x="788584" y="503396"/>
                </a:lnTo>
                <a:lnTo>
                  <a:pt x="796086" y="485552"/>
                </a:lnTo>
                <a:lnTo>
                  <a:pt x="34208" y="485552"/>
                </a:lnTo>
                <a:lnTo>
                  <a:pt x="0" y="482981"/>
                </a:lnTo>
                <a:close/>
              </a:path>
              <a:path w="800734" h="824229">
                <a:moveTo>
                  <a:pt x="604823" y="788594"/>
                </a:moveTo>
                <a:lnTo>
                  <a:pt x="316953" y="788594"/>
                </a:lnTo>
                <a:lnTo>
                  <a:pt x="417047" y="809358"/>
                </a:lnTo>
                <a:lnTo>
                  <a:pt x="512023" y="809358"/>
                </a:lnTo>
                <a:lnTo>
                  <a:pt x="604823" y="788594"/>
                </a:lnTo>
                <a:close/>
              </a:path>
              <a:path w="800734" h="824229">
                <a:moveTo>
                  <a:pt x="453058" y="0"/>
                </a:moveTo>
                <a:lnTo>
                  <a:pt x="425782" y="20384"/>
                </a:lnTo>
                <a:lnTo>
                  <a:pt x="419223" y="139874"/>
                </a:lnTo>
                <a:lnTo>
                  <a:pt x="358082" y="250611"/>
                </a:lnTo>
                <a:lnTo>
                  <a:pt x="287489" y="317243"/>
                </a:lnTo>
                <a:lnTo>
                  <a:pt x="233268" y="459322"/>
                </a:lnTo>
                <a:lnTo>
                  <a:pt x="172494" y="485552"/>
                </a:lnTo>
                <a:lnTo>
                  <a:pt x="796086" y="485552"/>
                </a:lnTo>
                <a:lnTo>
                  <a:pt x="800230" y="475697"/>
                </a:lnTo>
                <a:lnTo>
                  <a:pt x="779849" y="436367"/>
                </a:lnTo>
                <a:lnTo>
                  <a:pt x="720547" y="418890"/>
                </a:lnTo>
                <a:lnTo>
                  <a:pt x="684506" y="296859"/>
                </a:lnTo>
                <a:lnTo>
                  <a:pt x="471998" y="296859"/>
                </a:lnTo>
                <a:lnTo>
                  <a:pt x="471998" y="259334"/>
                </a:lnTo>
                <a:lnTo>
                  <a:pt x="516743" y="125305"/>
                </a:lnTo>
                <a:lnTo>
                  <a:pt x="516743" y="81598"/>
                </a:lnTo>
                <a:lnTo>
                  <a:pt x="498201" y="35320"/>
                </a:lnTo>
                <a:lnTo>
                  <a:pt x="468719" y="5815"/>
                </a:lnTo>
                <a:lnTo>
                  <a:pt x="453058" y="0"/>
                </a:lnTo>
                <a:close/>
              </a:path>
            </a:pathLst>
          </a:custGeom>
          <a:solidFill>
            <a:srgbClr val="C66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/>
          <p:cNvSpPr/>
          <p:nvPr/>
        </p:nvSpPr>
        <p:spPr>
          <a:xfrm>
            <a:off x="6234137" y="4677074"/>
            <a:ext cx="289560" cy="136525"/>
          </a:xfrm>
          <a:custGeom>
            <a:avLst/>
            <a:gdLst/>
            <a:ahLst/>
            <a:cxnLst/>
            <a:rect l="l" t="t" r="r" b="b"/>
            <a:pathLst>
              <a:path w="289559" h="136525">
                <a:moveTo>
                  <a:pt x="221257" y="97995"/>
                </a:moveTo>
                <a:lnTo>
                  <a:pt x="97529" y="97995"/>
                </a:lnTo>
                <a:lnTo>
                  <a:pt x="165943" y="136241"/>
                </a:lnTo>
                <a:lnTo>
                  <a:pt x="155026" y="106008"/>
                </a:lnTo>
                <a:lnTo>
                  <a:pt x="225260" y="106008"/>
                </a:lnTo>
                <a:lnTo>
                  <a:pt x="221257" y="97995"/>
                </a:lnTo>
                <a:close/>
              </a:path>
              <a:path w="289559" h="136525">
                <a:moveTo>
                  <a:pt x="225260" y="106008"/>
                </a:moveTo>
                <a:lnTo>
                  <a:pt x="155026" y="106008"/>
                </a:lnTo>
                <a:lnTo>
                  <a:pt x="228172" y="136241"/>
                </a:lnTo>
                <a:lnTo>
                  <a:pt x="289310" y="133692"/>
                </a:lnTo>
                <a:lnTo>
                  <a:pt x="229628" y="114752"/>
                </a:lnTo>
                <a:lnTo>
                  <a:pt x="225260" y="106008"/>
                </a:lnTo>
                <a:close/>
              </a:path>
              <a:path w="289559" h="136525">
                <a:moveTo>
                  <a:pt x="206339" y="0"/>
                </a:moveTo>
                <a:lnTo>
                  <a:pt x="142654" y="19313"/>
                </a:lnTo>
                <a:lnTo>
                  <a:pt x="0" y="19313"/>
                </a:lnTo>
                <a:lnTo>
                  <a:pt x="49128" y="41166"/>
                </a:lnTo>
                <a:lnTo>
                  <a:pt x="87339" y="111110"/>
                </a:lnTo>
                <a:lnTo>
                  <a:pt x="97529" y="97995"/>
                </a:lnTo>
                <a:lnTo>
                  <a:pt x="221257" y="97995"/>
                </a:lnTo>
                <a:lnTo>
                  <a:pt x="208886" y="73227"/>
                </a:lnTo>
                <a:lnTo>
                  <a:pt x="206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4"/>
          <p:cNvSpPr/>
          <p:nvPr/>
        </p:nvSpPr>
        <p:spPr>
          <a:xfrm>
            <a:off x="6440476" y="4210130"/>
            <a:ext cx="270510" cy="529590"/>
          </a:xfrm>
          <a:custGeom>
            <a:avLst/>
            <a:gdLst/>
            <a:ahLst/>
            <a:cxnLst/>
            <a:rect l="l" t="t" r="r" b="b"/>
            <a:pathLst>
              <a:path w="270509" h="529589">
                <a:moveTo>
                  <a:pt x="232162" y="0"/>
                </a:moveTo>
                <a:lnTo>
                  <a:pt x="207062" y="19649"/>
                </a:lnTo>
                <a:lnTo>
                  <a:pt x="200166" y="93229"/>
                </a:lnTo>
                <a:lnTo>
                  <a:pt x="183034" y="150067"/>
                </a:lnTo>
                <a:lnTo>
                  <a:pt x="156126" y="199222"/>
                </a:lnTo>
                <a:lnTo>
                  <a:pt x="130290" y="226921"/>
                </a:lnTo>
                <a:lnTo>
                  <a:pt x="88064" y="253856"/>
                </a:lnTo>
                <a:lnTo>
                  <a:pt x="68778" y="281555"/>
                </a:lnTo>
                <a:lnTo>
                  <a:pt x="13098" y="444386"/>
                </a:lnTo>
                <a:lnTo>
                  <a:pt x="0" y="469147"/>
                </a:lnTo>
                <a:lnTo>
                  <a:pt x="21833" y="508110"/>
                </a:lnTo>
                <a:lnTo>
                  <a:pt x="78968" y="529241"/>
                </a:lnTo>
                <a:lnTo>
                  <a:pt x="136818" y="513221"/>
                </a:lnTo>
                <a:lnTo>
                  <a:pt x="202710" y="458587"/>
                </a:lnTo>
                <a:lnTo>
                  <a:pt x="217267" y="393027"/>
                </a:lnTo>
                <a:lnTo>
                  <a:pt x="205253" y="336189"/>
                </a:lnTo>
                <a:lnTo>
                  <a:pt x="183034" y="289574"/>
                </a:lnTo>
                <a:lnTo>
                  <a:pt x="185946" y="237848"/>
                </a:lnTo>
                <a:lnTo>
                  <a:pt x="251469" y="183214"/>
                </a:lnTo>
                <a:lnTo>
                  <a:pt x="270379" y="144588"/>
                </a:lnTo>
                <a:lnTo>
                  <a:pt x="270379" y="89587"/>
                </a:lnTo>
                <a:lnTo>
                  <a:pt x="249293" y="8723"/>
                </a:lnTo>
                <a:lnTo>
                  <a:pt x="232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/>
          <p:cNvSpPr/>
          <p:nvPr/>
        </p:nvSpPr>
        <p:spPr>
          <a:xfrm>
            <a:off x="6691946" y="4223597"/>
            <a:ext cx="51435" cy="283845"/>
          </a:xfrm>
          <a:custGeom>
            <a:avLst/>
            <a:gdLst/>
            <a:ahLst/>
            <a:cxnLst/>
            <a:rect l="l" t="t" r="r" b="b"/>
            <a:pathLst>
              <a:path w="51434" h="283845">
                <a:moveTo>
                  <a:pt x="11278" y="0"/>
                </a:moveTo>
                <a:lnTo>
                  <a:pt x="34570" y="32780"/>
                </a:lnTo>
                <a:lnTo>
                  <a:pt x="40760" y="60449"/>
                </a:lnTo>
                <a:lnTo>
                  <a:pt x="43304" y="98340"/>
                </a:lnTo>
                <a:lnTo>
                  <a:pt x="36378" y="134396"/>
                </a:lnTo>
                <a:lnTo>
                  <a:pt x="23291" y="169747"/>
                </a:lnTo>
                <a:lnTo>
                  <a:pt x="0" y="245867"/>
                </a:lnTo>
                <a:lnTo>
                  <a:pt x="0" y="283759"/>
                </a:lnTo>
                <a:lnTo>
                  <a:pt x="2543" y="252050"/>
                </a:lnTo>
                <a:lnTo>
                  <a:pt x="25467" y="178103"/>
                </a:lnTo>
                <a:lnTo>
                  <a:pt x="45480" y="145323"/>
                </a:lnTo>
                <a:lnTo>
                  <a:pt x="50935" y="109267"/>
                </a:lnTo>
                <a:lnTo>
                  <a:pt x="50935" y="66295"/>
                </a:lnTo>
                <a:lnTo>
                  <a:pt x="40760" y="35688"/>
                </a:lnTo>
                <a:lnTo>
                  <a:pt x="11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6"/>
          <p:cNvSpPr/>
          <p:nvPr/>
        </p:nvSpPr>
        <p:spPr>
          <a:xfrm>
            <a:off x="6713399" y="4497134"/>
            <a:ext cx="308610" cy="215900"/>
          </a:xfrm>
          <a:custGeom>
            <a:avLst/>
            <a:gdLst/>
            <a:ahLst/>
            <a:cxnLst/>
            <a:rect l="l" t="t" r="r" b="b"/>
            <a:pathLst>
              <a:path w="308609" h="215900">
                <a:moveTo>
                  <a:pt x="48759" y="143884"/>
                </a:moveTo>
                <a:lnTo>
                  <a:pt x="70611" y="157382"/>
                </a:lnTo>
                <a:lnTo>
                  <a:pt x="84800" y="187958"/>
                </a:lnTo>
                <a:lnTo>
                  <a:pt x="155779" y="215291"/>
                </a:lnTo>
                <a:lnTo>
                  <a:pt x="179041" y="215291"/>
                </a:lnTo>
                <a:lnTo>
                  <a:pt x="270400" y="193437"/>
                </a:lnTo>
                <a:lnTo>
                  <a:pt x="289310" y="157382"/>
                </a:lnTo>
                <a:lnTo>
                  <a:pt x="297640" y="157382"/>
                </a:lnTo>
                <a:lnTo>
                  <a:pt x="295868" y="152638"/>
                </a:lnTo>
                <a:lnTo>
                  <a:pt x="74963" y="152638"/>
                </a:lnTo>
                <a:lnTo>
                  <a:pt x="48759" y="143884"/>
                </a:lnTo>
                <a:close/>
              </a:path>
              <a:path w="308609" h="215900">
                <a:moveTo>
                  <a:pt x="297640" y="157382"/>
                </a:moveTo>
                <a:lnTo>
                  <a:pt x="289310" y="157382"/>
                </a:lnTo>
                <a:lnTo>
                  <a:pt x="308250" y="185785"/>
                </a:lnTo>
                <a:lnTo>
                  <a:pt x="297640" y="157382"/>
                </a:lnTo>
                <a:close/>
              </a:path>
              <a:path w="308609" h="215900">
                <a:moveTo>
                  <a:pt x="262033" y="51726"/>
                </a:moveTo>
                <a:lnTo>
                  <a:pt x="129913" y="51726"/>
                </a:lnTo>
                <a:lnTo>
                  <a:pt x="196173" y="54297"/>
                </a:lnTo>
                <a:lnTo>
                  <a:pt x="153205" y="83802"/>
                </a:lnTo>
                <a:lnTo>
                  <a:pt x="170306" y="106023"/>
                </a:lnTo>
                <a:lnTo>
                  <a:pt x="170306" y="139507"/>
                </a:lnTo>
                <a:lnTo>
                  <a:pt x="131384" y="152638"/>
                </a:lnTo>
                <a:lnTo>
                  <a:pt x="295868" y="152638"/>
                </a:lnTo>
                <a:lnTo>
                  <a:pt x="276591" y="125305"/>
                </a:lnTo>
                <a:lnTo>
                  <a:pt x="236566" y="125305"/>
                </a:lnTo>
                <a:lnTo>
                  <a:pt x="262033" y="83802"/>
                </a:lnTo>
                <a:lnTo>
                  <a:pt x="262033" y="51726"/>
                </a:lnTo>
                <a:close/>
              </a:path>
              <a:path w="308609" h="215900">
                <a:moveTo>
                  <a:pt x="200157" y="0"/>
                </a:moveTo>
                <a:lnTo>
                  <a:pt x="166690" y="0"/>
                </a:lnTo>
                <a:lnTo>
                  <a:pt x="127737" y="10222"/>
                </a:lnTo>
                <a:lnTo>
                  <a:pt x="0" y="10222"/>
                </a:lnTo>
                <a:lnTo>
                  <a:pt x="115356" y="18211"/>
                </a:lnTo>
                <a:lnTo>
                  <a:pt x="115356" y="46645"/>
                </a:lnTo>
                <a:lnTo>
                  <a:pt x="57157" y="87444"/>
                </a:lnTo>
                <a:lnTo>
                  <a:pt x="45143" y="122765"/>
                </a:lnTo>
                <a:lnTo>
                  <a:pt x="61509" y="87444"/>
                </a:lnTo>
                <a:lnTo>
                  <a:pt x="129913" y="51726"/>
                </a:lnTo>
                <a:lnTo>
                  <a:pt x="262033" y="51726"/>
                </a:lnTo>
                <a:lnTo>
                  <a:pt x="262033" y="38626"/>
                </a:lnTo>
                <a:lnTo>
                  <a:pt x="233991" y="8019"/>
                </a:lnTo>
                <a:lnTo>
                  <a:pt x="200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7"/>
          <p:cNvSpPr/>
          <p:nvPr/>
        </p:nvSpPr>
        <p:spPr>
          <a:xfrm>
            <a:off x="6507073" y="4641019"/>
            <a:ext cx="513715" cy="287655"/>
          </a:xfrm>
          <a:custGeom>
            <a:avLst/>
            <a:gdLst/>
            <a:ahLst/>
            <a:cxnLst/>
            <a:rect l="l" t="t" r="r" b="b"/>
            <a:pathLst>
              <a:path w="513715" h="287654">
                <a:moveTo>
                  <a:pt x="285304" y="249154"/>
                </a:moveTo>
                <a:lnTo>
                  <a:pt x="270379" y="249154"/>
                </a:lnTo>
                <a:lnTo>
                  <a:pt x="305684" y="287401"/>
                </a:lnTo>
                <a:lnTo>
                  <a:pt x="285304" y="249154"/>
                </a:lnTo>
                <a:close/>
              </a:path>
              <a:path w="513715" h="287654">
                <a:moveTo>
                  <a:pt x="277686" y="226934"/>
                </a:moveTo>
                <a:lnTo>
                  <a:pt x="142273" y="226934"/>
                </a:lnTo>
                <a:lnTo>
                  <a:pt x="155022" y="262631"/>
                </a:lnTo>
                <a:lnTo>
                  <a:pt x="202342" y="276107"/>
                </a:lnTo>
                <a:lnTo>
                  <a:pt x="270379" y="249154"/>
                </a:lnTo>
                <a:lnTo>
                  <a:pt x="285304" y="249154"/>
                </a:lnTo>
                <a:lnTo>
                  <a:pt x="277686" y="226934"/>
                </a:lnTo>
                <a:close/>
              </a:path>
              <a:path w="513715" h="287654">
                <a:moveTo>
                  <a:pt x="305374" y="199617"/>
                </a:moveTo>
                <a:lnTo>
                  <a:pt x="276937" y="199617"/>
                </a:lnTo>
                <a:lnTo>
                  <a:pt x="291127" y="211272"/>
                </a:lnTo>
                <a:lnTo>
                  <a:pt x="310404" y="262631"/>
                </a:lnTo>
                <a:lnTo>
                  <a:pt x="351165" y="276107"/>
                </a:lnTo>
                <a:lnTo>
                  <a:pt x="412674" y="276107"/>
                </a:lnTo>
                <a:lnTo>
                  <a:pt x="438877" y="260081"/>
                </a:lnTo>
                <a:lnTo>
                  <a:pt x="449052" y="221106"/>
                </a:lnTo>
                <a:lnTo>
                  <a:pt x="454039" y="221106"/>
                </a:lnTo>
                <a:lnTo>
                  <a:pt x="453067" y="215278"/>
                </a:lnTo>
                <a:lnTo>
                  <a:pt x="359532" y="215278"/>
                </a:lnTo>
                <a:lnTo>
                  <a:pt x="305374" y="199617"/>
                </a:lnTo>
                <a:close/>
              </a:path>
              <a:path w="513715" h="287654">
                <a:moveTo>
                  <a:pt x="16374" y="207630"/>
                </a:moveTo>
                <a:lnTo>
                  <a:pt x="0" y="221106"/>
                </a:lnTo>
                <a:lnTo>
                  <a:pt x="16374" y="260081"/>
                </a:lnTo>
                <a:lnTo>
                  <a:pt x="142273" y="226934"/>
                </a:lnTo>
                <a:lnTo>
                  <a:pt x="277686" y="226934"/>
                </a:lnTo>
                <a:lnTo>
                  <a:pt x="276937" y="224748"/>
                </a:lnTo>
                <a:lnTo>
                  <a:pt x="276937" y="218556"/>
                </a:lnTo>
                <a:lnTo>
                  <a:pt x="40034" y="218556"/>
                </a:lnTo>
                <a:lnTo>
                  <a:pt x="16374" y="207630"/>
                </a:lnTo>
                <a:close/>
              </a:path>
              <a:path w="513715" h="287654">
                <a:moveTo>
                  <a:pt x="454039" y="221106"/>
                </a:moveTo>
                <a:lnTo>
                  <a:pt x="449052" y="221106"/>
                </a:lnTo>
                <a:lnTo>
                  <a:pt x="459625" y="254618"/>
                </a:lnTo>
                <a:lnTo>
                  <a:pt x="454039" y="221106"/>
                </a:lnTo>
                <a:close/>
              </a:path>
              <a:path w="513715" h="287654">
                <a:moveTo>
                  <a:pt x="29461" y="172297"/>
                </a:moveTo>
                <a:lnTo>
                  <a:pt x="99336" y="202531"/>
                </a:lnTo>
                <a:lnTo>
                  <a:pt x="67678" y="218556"/>
                </a:lnTo>
                <a:lnTo>
                  <a:pt x="276937" y="218556"/>
                </a:lnTo>
                <a:lnTo>
                  <a:pt x="276937" y="199617"/>
                </a:lnTo>
                <a:lnTo>
                  <a:pt x="305374" y="199617"/>
                </a:lnTo>
                <a:lnTo>
                  <a:pt x="294038" y="196339"/>
                </a:lnTo>
                <a:lnTo>
                  <a:pt x="274978" y="186502"/>
                </a:lnTo>
                <a:lnTo>
                  <a:pt x="74236" y="186502"/>
                </a:lnTo>
                <a:lnTo>
                  <a:pt x="29461" y="172297"/>
                </a:lnTo>
                <a:close/>
              </a:path>
              <a:path w="513715" h="287654">
                <a:moveTo>
                  <a:pt x="487269" y="191240"/>
                </a:moveTo>
                <a:lnTo>
                  <a:pt x="433790" y="215278"/>
                </a:lnTo>
                <a:lnTo>
                  <a:pt x="453067" y="215278"/>
                </a:lnTo>
                <a:lnTo>
                  <a:pt x="487269" y="191240"/>
                </a:lnTo>
                <a:close/>
              </a:path>
              <a:path w="513715" h="287654">
                <a:moveTo>
                  <a:pt x="187417" y="0"/>
                </a:moveTo>
                <a:lnTo>
                  <a:pt x="191064" y="57908"/>
                </a:lnTo>
                <a:lnTo>
                  <a:pt x="179050" y="120938"/>
                </a:lnTo>
                <a:lnTo>
                  <a:pt x="144848" y="161734"/>
                </a:lnTo>
                <a:lnTo>
                  <a:pt x="74236" y="186502"/>
                </a:lnTo>
                <a:lnTo>
                  <a:pt x="274978" y="186502"/>
                </a:lnTo>
                <a:lnTo>
                  <a:pt x="247455" y="172297"/>
                </a:lnTo>
                <a:lnTo>
                  <a:pt x="238352" y="144977"/>
                </a:lnTo>
                <a:lnTo>
                  <a:pt x="239149" y="142063"/>
                </a:lnTo>
                <a:lnTo>
                  <a:pt x="191064" y="142063"/>
                </a:lnTo>
                <a:lnTo>
                  <a:pt x="184873" y="122759"/>
                </a:lnTo>
                <a:lnTo>
                  <a:pt x="196151" y="57908"/>
                </a:lnTo>
                <a:lnTo>
                  <a:pt x="187417" y="0"/>
                </a:lnTo>
                <a:close/>
              </a:path>
              <a:path w="513715" h="287654">
                <a:moveTo>
                  <a:pt x="491652" y="155907"/>
                </a:moveTo>
                <a:lnTo>
                  <a:pt x="476727" y="155907"/>
                </a:lnTo>
                <a:lnTo>
                  <a:pt x="491652" y="177396"/>
                </a:lnTo>
                <a:lnTo>
                  <a:pt x="491652" y="155907"/>
                </a:lnTo>
                <a:close/>
              </a:path>
              <a:path w="513715" h="287654">
                <a:moveTo>
                  <a:pt x="326096" y="101631"/>
                </a:moveTo>
                <a:lnTo>
                  <a:pt x="266027" y="101631"/>
                </a:lnTo>
                <a:lnTo>
                  <a:pt x="278378" y="104183"/>
                </a:lnTo>
                <a:lnTo>
                  <a:pt x="313316" y="128951"/>
                </a:lnTo>
                <a:lnTo>
                  <a:pt x="321682" y="158820"/>
                </a:lnTo>
                <a:lnTo>
                  <a:pt x="363914" y="172297"/>
                </a:lnTo>
                <a:lnTo>
                  <a:pt x="468360" y="172297"/>
                </a:lnTo>
                <a:lnTo>
                  <a:pt x="476727" y="155907"/>
                </a:lnTo>
                <a:lnTo>
                  <a:pt x="491652" y="155907"/>
                </a:lnTo>
                <a:lnTo>
                  <a:pt x="491652" y="144977"/>
                </a:lnTo>
                <a:lnTo>
                  <a:pt x="481079" y="126401"/>
                </a:lnTo>
                <a:lnTo>
                  <a:pt x="475803" y="120938"/>
                </a:lnTo>
                <a:lnTo>
                  <a:pt x="351165" y="120938"/>
                </a:lnTo>
                <a:lnTo>
                  <a:pt x="326096" y="101631"/>
                </a:lnTo>
                <a:close/>
              </a:path>
              <a:path w="513715" h="287654">
                <a:moveTo>
                  <a:pt x="266027" y="11294"/>
                </a:moveTo>
                <a:lnTo>
                  <a:pt x="215428" y="77222"/>
                </a:lnTo>
                <a:lnTo>
                  <a:pt x="191064" y="142063"/>
                </a:lnTo>
                <a:lnTo>
                  <a:pt x="239149" y="142063"/>
                </a:lnTo>
                <a:lnTo>
                  <a:pt x="242735" y="128951"/>
                </a:lnTo>
                <a:lnTo>
                  <a:pt x="266027" y="101631"/>
                </a:lnTo>
                <a:lnTo>
                  <a:pt x="326096" y="101631"/>
                </a:lnTo>
                <a:lnTo>
                  <a:pt x="266027" y="55368"/>
                </a:lnTo>
                <a:lnTo>
                  <a:pt x="266027" y="11294"/>
                </a:lnTo>
                <a:close/>
              </a:path>
              <a:path w="513715" h="287654">
                <a:moveTo>
                  <a:pt x="513473" y="49553"/>
                </a:moveTo>
                <a:lnTo>
                  <a:pt x="500019" y="73947"/>
                </a:lnTo>
                <a:lnTo>
                  <a:pt x="381015" y="120938"/>
                </a:lnTo>
                <a:lnTo>
                  <a:pt x="475803" y="120938"/>
                </a:lnTo>
                <a:lnTo>
                  <a:pt x="459625" y="104183"/>
                </a:lnTo>
                <a:lnTo>
                  <a:pt x="502195" y="79762"/>
                </a:lnTo>
                <a:lnTo>
                  <a:pt x="513473" y="495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8"/>
          <p:cNvSpPr/>
          <p:nvPr/>
        </p:nvSpPr>
        <p:spPr>
          <a:xfrm>
            <a:off x="6261794" y="4870867"/>
            <a:ext cx="237490" cy="59690"/>
          </a:xfrm>
          <a:custGeom>
            <a:avLst/>
            <a:gdLst/>
            <a:ahLst/>
            <a:cxnLst/>
            <a:rect l="l" t="t" r="r" b="b"/>
            <a:pathLst>
              <a:path w="237489" h="59689">
                <a:moveTo>
                  <a:pt x="104078" y="0"/>
                </a:moveTo>
                <a:lnTo>
                  <a:pt x="143018" y="26591"/>
                </a:lnTo>
                <a:lnTo>
                  <a:pt x="85156" y="43710"/>
                </a:lnTo>
                <a:lnTo>
                  <a:pt x="0" y="59374"/>
                </a:lnTo>
                <a:lnTo>
                  <a:pt x="123732" y="49176"/>
                </a:lnTo>
                <a:lnTo>
                  <a:pt x="178682" y="24770"/>
                </a:lnTo>
                <a:lnTo>
                  <a:pt x="236906" y="15664"/>
                </a:lnTo>
                <a:lnTo>
                  <a:pt x="193966" y="2913"/>
                </a:lnTo>
                <a:lnTo>
                  <a:pt x="1040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9"/>
          <p:cNvSpPr/>
          <p:nvPr/>
        </p:nvSpPr>
        <p:spPr>
          <a:xfrm>
            <a:off x="6732707" y="4906199"/>
            <a:ext cx="233991" cy="111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0"/>
          <p:cNvSpPr/>
          <p:nvPr/>
        </p:nvSpPr>
        <p:spPr>
          <a:xfrm>
            <a:off x="6346950" y="4988521"/>
            <a:ext cx="358140" cy="29845"/>
          </a:xfrm>
          <a:custGeom>
            <a:avLst/>
            <a:gdLst/>
            <a:ahLst/>
            <a:cxnLst/>
            <a:rect l="l" t="t" r="r" b="b"/>
            <a:pathLst>
              <a:path w="358140" h="29845">
                <a:moveTo>
                  <a:pt x="264437" y="13476"/>
                </a:moveTo>
                <a:lnTo>
                  <a:pt x="119361" y="13476"/>
                </a:lnTo>
                <a:lnTo>
                  <a:pt x="185231" y="15661"/>
                </a:lnTo>
                <a:lnTo>
                  <a:pt x="283487" y="29504"/>
                </a:lnTo>
                <a:lnTo>
                  <a:pt x="357714" y="29504"/>
                </a:lnTo>
                <a:lnTo>
                  <a:pt x="287501" y="21128"/>
                </a:lnTo>
                <a:lnTo>
                  <a:pt x="264437" y="13476"/>
                </a:lnTo>
                <a:close/>
              </a:path>
              <a:path w="358140" h="29845">
                <a:moveTo>
                  <a:pt x="223816" y="0"/>
                </a:moveTo>
                <a:lnTo>
                  <a:pt x="168127" y="0"/>
                </a:lnTo>
                <a:lnTo>
                  <a:pt x="87338" y="10926"/>
                </a:lnTo>
                <a:lnTo>
                  <a:pt x="0" y="24404"/>
                </a:lnTo>
                <a:lnTo>
                  <a:pt x="17468" y="26590"/>
                </a:lnTo>
                <a:lnTo>
                  <a:pt x="119361" y="13476"/>
                </a:lnTo>
                <a:lnTo>
                  <a:pt x="264437" y="13476"/>
                </a:lnTo>
                <a:lnTo>
                  <a:pt x="223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1"/>
          <p:cNvSpPr txBox="1"/>
          <p:nvPr/>
        </p:nvSpPr>
        <p:spPr>
          <a:xfrm>
            <a:off x="7200645" y="4062476"/>
            <a:ext cx="756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Too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late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22"/>
          <p:cNvSpPr/>
          <p:nvPr/>
        </p:nvSpPr>
        <p:spPr>
          <a:xfrm>
            <a:off x="7152893" y="5566409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39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3"/>
          <p:cNvSpPr/>
          <p:nvPr/>
        </p:nvSpPr>
        <p:spPr>
          <a:xfrm>
            <a:off x="7243876" y="4379976"/>
            <a:ext cx="832485" cy="685800"/>
          </a:xfrm>
          <a:custGeom>
            <a:avLst/>
            <a:gdLst/>
            <a:ahLst/>
            <a:cxnLst/>
            <a:rect l="l" t="t" r="r" b="b"/>
            <a:pathLst>
              <a:path w="832484" h="685800">
                <a:moveTo>
                  <a:pt x="216692" y="0"/>
                </a:moveTo>
                <a:lnTo>
                  <a:pt x="178900" y="6399"/>
                </a:lnTo>
                <a:lnTo>
                  <a:pt x="163357" y="24370"/>
                </a:lnTo>
                <a:lnTo>
                  <a:pt x="151776" y="47818"/>
                </a:lnTo>
                <a:lnTo>
                  <a:pt x="86555" y="47818"/>
                </a:lnTo>
                <a:lnTo>
                  <a:pt x="61259" y="63049"/>
                </a:lnTo>
                <a:lnTo>
                  <a:pt x="53945" y="89570"/>
                </a:lnTo>
                <a:lnTo>
                  <a:pt x="65526" y="110586"/>
                </a:lnTo>
                <a:lnTo>
                  <a:pt x="79546" y="128864"/>
                </a:lnTo>
                <a:lnTo>
                  <a:pt x="49678" y="140127"/>
                </a:lnTo>
                <a:lnTo>
                  <a:pt x="28952" y="158712"/>
                </a:lnTo>
                <a:lnTo>
                  <a:pt x="17067" y="188279"/>
                </a:lnTo>
                <a:lnTo>
                  <a:pt x="18895" y="209295"/>
                </a:lnTo>
                <a:lnTo>
                  <a:pt x="35658" y="233051"/>
                </a:lnTo>
                <a:lnTo>
                  <a:pt x="35658" y="242190"/>
                </a:lnTo>
                <a:lnTo>
                  <a:pt x="9752" y="257421"/>
                </a:lnTo>
                <a:lnTo>
                  <a:pt x="0" y="292773"/>
                </a:lnTo>
                <a:lnTo>
                  <a:pt x="0" y="320189"/>
                </a:lnTo>
                <a:lnTo>
                  <a:pt x="21029" y="350344"/>
                </a:lnTo>
                <a:lnTo>
                  <a:pt x="63088" y="371361"/>
                </a:lnTo>
                <a:lnTo>
                  <a:pt x="182254" y="413087"/>
                </a:lnTo>
                <a:lnTo>
                  <a:pt x="233456" y="457273"/>
                </a:lnTo>
                <a:lnTo>
                  <a:pt x="233456" y="481950"/>
                </a:lnTo>
                <a:lnTo>
                  <a:pt x="165491" y="517592"/>
                </a:lnTo>
                <a:lnTo>
                  <a:pt x="112766" y="523382"/>
                </a:lnTo>
                <a:lnTo>
                  <a:pt x="61259" y="550189"/>
                </a:lnTo>
                <a:lnTo>
                  <a:pt x="32914" y="595583"/>
                </a:lnTo>
                <a:lnTo>
                  <a:pt x="23772" y="628483"/>
                </a:lnTo>
                <a:lnTo>
                  <a:pt x="23772" y="654988"/>
                </a:lnTo>
                <a:lnTo>
                  <a:pt x="30781" y="669916"/>
                </a:lnTo>
                <a:lnTo>
                  <a:pt x="51812" y="685758"/>
                </a:lnTo>
                <a:lnTo>
                  <a:pt x="84726" y="660776"/>
                </a:lnTo>
                <a:lnTo>
                  <a:pt x="126480" y="625132"/>
                </a:lnTo>
                <a:lnTo>
                  <a:pt x="321839" y="576999"/>
                </a:lnTo>
                <a:lnTo>
                  <a:pt x="587284" y="460929"/>
                </a:lnTo>
                <a:lnTo>
                  <a:pt x="811621" y="460929"/>
                </a:lnTo>
                <a:lnTo>
                  <a:pt x="827469" y="287269"/>
                </a:lnTo>
                <a:lnTo>
                  <a:pt x="818314" y="218434"/>
                </a:lnTo>
                <a:lnTo>
                  <a:pt x="832341" y="158712"/>
                </a:lnTo>
                <a:lnTo>
                  <a:pt x="648241" y="158712"/>
                </a:lnTo>
                <a:lnTo>
                  <a:pt x="594618" y="155973"/>
                </a:lnTo>
                <a:lnTo>
                  <a:pt x="384924" y="21016"/>
                </a:lnTo>
                <a:lnTo>
                  <a:pt x="350176" y="9138"/>
                </a:lnTo>
                <a:lnTo>
                  <a:pt x="216692" y="0"/>
                </a:lnTo>
                <a:close/>
              </a:path>
            </a:pathLst>
          </a:custGeom>
          <a:solidFill>
            <a:srgbClr val="C66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4"/>
          <p:cNvSpPr/>
          <p:nvPr/>
        </p:nvSpPr>
        <p:spPr>
          <a:xfrm>
            <a:off x="7261553" y="4390036"/>
            <a:ext cx="807720" cy="655955"/>
          </a:xfrm>
          <a:custGeom>
            <a:avLst/>
            <a:gdLst/>
            <a:ahLst/>
            <a:cxnLst/>
            <a:rect l="l" t="t" r="r" b="b"/>
            <a:pathLst>
              <a:path w="807720" h="655954">
                <a:moveTo>
                  <a:pt x="112766" y="582172"/>
                </a:moveTo>
                <a:lnTo>
                  <a:pt x="86860" y="591311"/>
                </a:lnTo>
                <a:lnTo>
                  <a:pt x="52419" y="614767"/>
                </a:lnTo>
                <a:lnTo>
                  <a:pt x="64003" y="614767"/>
                </a:lnTo>
                <a:lnTo>
                  <a:pt x="70706" y="619034"/>
                </a:lnTo>
                <a:lnTo>
                  <a:pt x="70706" y="632438"/>
                </a:lnTo>
                <a:lnTo>
                  <a:pt x="58210" y="655897"/>
                </a:lnTo>
                <a:lnTo>
                  <a:pt x="111545" y="616595"/>
                </a:lnTo>
                <a:lnTo>
                  <a:pt x="189015" y="596185"/>
                </a:lnTo>
                <a:lnTo>
                  <a:pt x="127698" y="596185"/>
                </a:lnTo>
                <a:lnTo>
                  <a:pt x="112766" y="582172"/>
                </a:lnTo>
                <a:close/>
              </a:path>
              <a:path w="807720" h="655954">
                <a:moveTo>
                  <a:pt x="598893" y="396653"/>
                </a:moveTo>
                <a:lnTo>
                  <a:pt x="576634" y="396653"/>
                </a:lnTo>
                <a:lnTo>
                  <a:pt x="560478" y="417055"/>
                </a:lnTo>
                <a:lnTo>
                  <a:pt x="400175" y="511189"/>
                </a:lnTo>
                <a:lnTo>
                  <a:pt x="350476" y="515759"/>
                </a:lnTo>
                <a:lnTo>
                  <a:pt x="323985" y="522765"/>
                </a:lnTo>
                <a:lnTo>
                  <a:pt x="273389" y="568766"/>
                </a:lnTo>
                <a:lnTo>
                  <a:pt x="246873" y="570594"/>
                </a:lnTo>
                <a:lnTo>
                  <a:pt x="170368" y="593748"/>
                </a:lnTo>
                <a:lnTo>
                  <a:pt x="127698" y="596185"/>
                </a:lnTo>
                <a:lnTo>
                  <a:pt x="189015" y="596185"/>
                </a:lnTo>
                <a:lnTo>
                  <a:pt x="223703" y="587046"/>
                </a:lnTo>
                <a:lnTo>
                  <a:pt x="300495" y="579428"/>
                </a:lnTo>
                <a:lnTo>
                  <a:pt x="332499" y="570594"/>
                </a:lnTo>
                <a:lnTo>
                  <a:pt x="434000" y="515759"/>
                </a:lnTo>
                <a:lnTo>
                  <a:pt x="514138" y="497783"/>
                </a:lnTo>
                <a:lnTo>
                  <a:pt x="608946" y="452087"/>
                </a:lnTo>
                <a:lnTo>
                  <a:pt x="728397" y="452087"/>
                </a:lnTo>
                <a:lnTo>
                  <a:pt x="706471" y="446604"/>
                </a:lnTo>
                <a:lnTo>
                  <a:pt x="685135" y="433807"/>
                </a:lnTo>
                <a:lnTo>
                  <a:pt x="606791" y="414623"/>
                </a:lnTo>
                <a:lnTo>
                  <a:pt x="598893" y="396653"/>
                </a:lnTo>
                <a:close/>
              </a:path>
              <a:path w="807720" h="655954">
                <a:moveTo>
                  <a:pt x="564631" y="126713"/>
                </a:moveTo>
                <a:lnTo>
                  <a:pt x="68878" y="126713"/>
                </a:lnTo>
                <a:lnTo>
                  <a:pt x="157566" y="133420"/>
                </a:lnTo>
                <a:lnTo>
                  <a:pt x="227055" y="133420"/>
                </a:lnTo>
                <a:lnTo>
                  <a:pt x="206027" y="158098"/>
                </a:lnTo>
                <a:lnTo>
                  <a:pt x="207855" y="180957"/>
                </a:lnTo>
                <a:lnTo>
                  <a:pt x="270337" y="208374"/>
                </a:lnTo>
                <a:lnTo>
                  <a:pt x="298367" y="243111"/>
                </a:lnTo>
                <a:lnTo>
                  <a:pt x="266978" y="277823"/>
                </a:lnTo>
                <a:lnTo>
                  <a:pt x="195053" y="282405"/>
                </a:lnTo>
                <a:lnTo>
                  <a:pt x="373659" y="307390"/>
                </a:lnTo>
                <a:lnTo>
                  <a:pt x="416331" y="398777"/>
                </a:lnTo>
                <a:lnTo>
                  <a:pt x="378839" y="474632"/>
                </a:lnTo>
                <a:lnTo>
                  <a:pt x="576634" y="396653"/>
                </a:lnTo>
                <a:lnTo>
                  <a:pt x="598893" y="396653"/>
                </a:lnTo>
                <a:lnTo>
                  <a:pt x="585763" y="366779"/>
                </a:lnTo>
                <a:lnTo>
                  <a:pt x="604663" y="316221"/>
                </a:lnTo>
                <a:lnTo>
                  <a:pt x="681468" y="282405"/>
                </a:lnTo>
                <a:lnTo>
                  <a:pt x="756144" y="282405"/>
                </a:lnTo>
                <a:lnTo>
                  <a:pt x="699444" y="190403"/>
                </a:lnTo>
                <a:lnTo>
                  <a:pt x="807638" y="147756"/>
                </a:lnTo>
                <a:lnTo>
                  <a:pt x="621127" y="147756"/>
                </a:lnTo>
                <a:lnTo>
                  <a:pt x="569607" y="130374"/>
                </a:lnTo>
                <a:lnTo>
                  <a:pt x="564631" y="126713"/>
                </a:lnTo>
                <a:close/>
              </a:path>
              <a:path w="807720" h="655954">
                <a:moveTo>
                  <a:pt x="93868" y="117268"/>
                </a:moveTo>
                <a:lnTo>
                  <a:pt x="50896" y="119111"/>
                </a:lnTo>
                <a:lnTo>
                  <a:pt x="9752" y="147756"/>
                </a:lnTo>
                <a:lnTo>
                  <a:pt x="0" y="179114"/>
                </a:lnTo>
                <a:lnTo>
                  <a:pt x="6095" y="163294"/>
                </a:lnTo>
                <a:lnTo>
                  <a:pt x="21028" y="141945"/>
                </a:lnTo>
                <a:lnTo>
                  <a:pt x="52419" y="126713"/>
                </a:lnTo>
                <a:lnTo>
                  <a:pt x="564631" y="126713"/>
                </a:lnTo>
                <a:lnTo>
                  <a:pt x="558019" y="121850"/>
                </a:lnTo>
                <a:lnTo>
                  <a:pt x="168540" y="121850"/>
                </a:lnTo>
                <a:lnTo>
                  <a:pt x="93868" y="117268"/>
                </a:lnTo>
                <a:close/>
              </a:path>
              <a:path w="807720" h="655954">
                <a:moveTo>
                  <a:pt x="250207" y="115143"/>
                </a:moveTo>
                <a:lnTo>
                  <a:pt x="225532" y="115143"/>
                </a:lnTo>
                <a:lnTo>
                  <a:pt x="168540" y="121850"/>
                </a:lnTo>
                <a:lnTo>
                  <a:pt x="271543" y="121850"/>
                </a:lnTo>
                <a:lnTo>
                  <a:pt x="250207" y="115143"/>
                </a:lnTo>
                <a:close/>
              </a:path>
              <a:path w="807720" h="655954">
                <a:moveTo>
                  <a:pt x="326704" y="52989"/>
                </a:moveTo>
                <a:lnTo>
                  <a:pt x="286493" y="52989"/>
                </a:lnTo>
                <a:lnTo>
                  <a:pt x="271543" y="89570"/>
                </a:lnTo>
                <a:lnTo>
                  <a:pt x="289545" y="117268"/>
                </a:lnTo>
                <a:lnTo>
                  <a:pt x="271543" y="121850"/>
                </a:lnTo>
                <a:lnTo>
                  <a:pt x="558019" y="121850"/>
                </a:lnTo>
                <a:lnTo>
                  <a:pt x="514138" y="89570"/>
                </a:lnTo>
                <a:lnTo>
                  <a:pt x="463260" y="62128"/>
                </a:lnTo>
                <a:lnTo>
                  <a:pt x="364504" y="62128"/>
                </a:lnTo>
                <a:lnTo>
                  <a:pt x="326704" y="52989"/>
                </a:lnTo>
                <a:close/>
              </a:path>
              <a:path w="807720" h="655954">
                <a:moveTo>
                  <a:pt x="332499" y="0"/>
                </a:moveTo>
                <a:lnTo>
                  <a:pt x="362991" y="14309"/>
                </a:lnTo>
                <a:lnTo>
                  <a:pt x="376992" y="43543"/>
                </a:lnTo>
                <a:lnTo>
                  <a:pt x="364504" y="62128"/>
                </a:lnTo>
                <a:lnTo>
                  <a:pt x="463260" y="62128"/>
                </a:lnTo>
                <a:lnTo>
                  <a:pt x="367247" y="10341"/>
                </a:lnTo>
                <a:lnTo>
                  <a:pt x="332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5"/>
          <p:cNvSpPr/>
          <p:nvPr/>
        </p:nvSpPr>
        <p:spPr>
          <a:xfrm>
            <a:off x="7262772" y="4931079"/>
            <a:ext cx="44450" cy="135890"/>
          </a:xfrm>
          <a:custGeom>
            <a:avLst/>
            <a:gdLst/>
            <a:ahLst/>
            <a:cxnLst/>
            <a:rect l="l" t="t" r="r" b="b"/>
            <a:pathLst>
              <a:path w="44450" h="135889">
                <a:moveTo>
                  <a:pt x="44192" y="0"/>
                </a:moveTo>
                <a:lnTo>
                  <a:pt x="17675" y="32292"/>
                </a:lnTo>
                <a:lnTo>
                  <a:pt x="0" y="70982"/>
                </a:lnTo>
                <a:lnTo>
                  <a:pt x="0" y="100534"/>
                </a:lnTo>
                <a:lnTo>
                  <a:pt x="8533" y="126124"/>
                </a:lnTo>
                <a:lnTo>
                  <a:pt x="22858" y="135568"/>
                </a:lnTo>
                <a:lnTo>
                  <a:pt x="35657" y="135568"/>
                </a:lnTo>
                <a:lnTo>
                  <a:pt x="41085" y="128561"/>
                </a:lnTo>
                <a:lnTo>
                  <a:pt x="31695" y="128561"/>
                </a:lnTo>
                <a:lnTo>
                  <a:pt x="14629" y="119422"/>
                </a:lnTo>
                <a:lnTo>
                  <a:pt x="7010" y="98706"/>
                </a:lnTo>
                <a:lnTo>
                  <a:pt x="7010" y="73724"/>
                </a:lnTo>
                <a:lnTo>
                  <a:pt x="22858" y="32292"/>
                </a:lnTo>
                <a:lnTo>
                  <a:pt x="44192" y="0"/>
                </a:lnTo>
                <a:close/>
              </a:path>
              <a:path w="44450" h="135889">
                <a:moveTo>
                  <a:pt x="42974" y="126124"/>
                </a:moveTo>
                <a:lnTo>
                  <a:pt x="31695" y="128561"/>
                </a:lnTo>
                <a:lnTo>
                  <a:pt x="41085" y="128561"/>
                </a:lnTo>
                <a:lnTo>
                  <a:pt x="42974" y="126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6"/>
          <p:cNvSpPr/>
          <p:nvPr/>
        </p:nvSpPr>
        <p:spPr>
          <a:xfrm>
            <a:off x="7243571" y="4675181"/>
            <a:ext cx="307975" cy="241935"/>
          </a:xfrm>
          <a:custGeom>
            <a:avLst/>
            <a:gdLst/>
            <a:ahLst/>
            <a:cxnLst/>
            <a:rect l="l" t="t" r="r" b="b"/>
            <a:pathLst>
              <a:path w="307975" h="241935">
                <a:moveTo>
                  <a:pt x="0" y="0"/>
                </a:moveTo>
                <a:lnTo>
                  <a:pt x="0" y="24370"/>
                </a:lnTo>
                <a:lnTo>
                  <a:pt x="6704" y="45386"/>
                </a:lnTo>
                <a:lnTo>
                  <a:pt x="33830" y="70371"/>
                </a:lnTo>
                <a:lnTo>
                  <a:pt x="115509" y="104494"/>
                </a:lnTo>
                <a:lnTo>
                  <a:pt x="173720" y="120339"/>
                </a:lnTo>
                <a:lnTo>
                  <a:pt x="224008" y="155975"/>
                </a:lnTo>
                <a:lnTo>
                  <a:pt x="229799" y="164200"/>
                </a:lnTo>
                <a:lnTo>
                  <a:pt x="225837" y="173644"/>
                </a:lnTo>
                <a:lnTo>
                  <a:pt x="186521" y="205023"/>
                </a:lnTo>
                <a:lnTo>
                  <a:pt x="168845" y="214466"/>
                </a:lnTo>
                <a:lnTo>
                  <a:pt x="127698" y="221473"/>
                </a:lnTo>
                <a:lnTo>
                  <a:pt x="106059" y="228177"/>
                </a:lnTo>
                <a:lnTo>
                  <a:pt x="82897" y="241885"/>
                </a:lnTo>
                <a:lnTo>
                  <a:pt x="113681" y="230614"/>
                </a:lnTo>
                <a:lnTo>
                  <a:pt x="167016" y="223912"/>
                </a:lnTo>
                <a:lnTo>
                  <a:pt x="266675" y="210201"/>
                </a:lnTo>
                <a:lnTo>
                  <a:pt x="257520" y="180650"/>
                </a:lnTo>
                <a:lnTo>
                  <a:pt x="278862" y="180650"/>
                </a:lnTo>
                <a:lnTo>
                  <a:pt x="229799" y="149883"/>
                </a:lnTo>
                <a:lnTo>
                  <a:pt x="196881" y="113633"/>
                </a:lnTo>
                <a:lnTo>
                  <a:pt x="211512" y="106618"/>
                </a:lnTo>
                <a:lnTo>
                  <a:pt x="250827" y="106618"/>
                </a:lnTo>
                <a:lnTo>
                  <a:pt x="273676" y="95662"/>
                </a:lnTo>
                <a:lnTo>
                  <a:pt x="145680" y="65788"/>
                </a:lnTo>
                <a:lnTo>
                  <a:pt x="133787" y="63664"/>
                </a:lnTo>
                <a:lnTo>
                  <a:pt x="59735" y="63664"/>
                </a:lnTo>
                <a:lnTo>
                  <a:pt x="22553" y="47204"/>
                </a:lnTo>
                <a:lnTo>
                  <a:pt x="3047" y="24370"/>
                </a:lnTo>
                <a:lnTo>
                  <a:pt x="0" y="0"/>
                </a:lnTo>
                <a:close/>
              </a:path>
              <a:path w="307975" h="241935">
                <a:moveTo>
                  <a:pt x="278862" y="180650"/>
                </a:moveTo>
                <a:lnTo>
                  <a:pt x="257520" y="180650"/>
                </a:lnTo>
                <a:lnTo>
                  <a:pt x="307527" y="198626"/>
                </a:lnTo>
                <a:lnTo>
                  <a:pt x="278862" y="180650"/>
                </a:lnTo>
                <a:close/>
              </a:path>
              <a:path w="307975" h="241935">
                <a:moveTo>
                  <a:pt x="104841" y="58493"/>
                </a:moveTo>
                <a:lnTo>
                  <a:pt x="59735" y="63664"/>
                </a:lnTo>
                <a:lnTo>
                  <a:pt x="133787" y="63664"/>
                </a:lnTo>
                <a:lnTo>
                  <a:pt x="104841" y="584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7"/>
          <p:cNvSpPr/>
          <p:nvPr/>
        </p:nvSpPr>
        <p:spPr>
          <a:xfrm>
            <a:off x="7245400" y="4582564"/>
            <a:ext cx="159700" cy="81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8"/>
          <p:cNvSpPr/>
          <p:nvPr/>
        </p:nvSpPr>
        <p:spPr>
          <a:xfrm>
            <a:off x="7296907" y="4376315"/>
            <a:ext cx="292889" cy="1236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9"/>
          <p:cNvSpPr/>
          <p:nvPr/>
        </p:nvSpPr>
        <p:spPr>
          <a:xfrm>
            <a:off x="1264919" y="3934967"/>
            <a:ext cx="1638300" cy="470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0"/>
          <p:cNvSpPr/>
          <p:nvPr/>
        </p:nvSpPr>
        <p:spPr>
          <a:xfrm>
            <a:off x="1346453" y="5664453"/>
            <a:ext cx="6987540" cy="127000"/>
          </a:xfrm>
          <a:custGeom>
            <a:avLst/>
            <a:gdLst/>
            <a:ahLst/>
            <a:cxnLst/>
            <a:rect l="l" t="t" r="r" b="b"/>
            <a:pathLst>
              <a:path w="6987540" h="127000">
                <a:moveTo>
                  <a:pt x="6860540" y="0"/>
                </a:moveTo>
                <a:lnTo>
                  <a:pt x="6911340" y="63500"/>
                </a:lnTo>
                <a:lnTo>
                  <a:pt x="6860540" y="127000"/>
                </a:lnTo>
                <a:lnTo>
                  <a:pt x="6967728" y="73406"/>
                </a:lnTo>
                <a:lnTo>
                  <a:pt x="6911467" y="73406"/>
                </a:lnTo>
                <a:lnTo>
                  <a:pt x="6911467" y="53594"/>
                </a:lnTo>
                <a:lnTo>
                  <a:pt x="6967728" y="53594"/>
                </a:lnTo>
                <a:lnTo>
                  <a:pt x="6860540" y="0"/>
                </a:lnTo>
                <a:close/>
              </a:path>
              <a:path w="6987540" h="127000">
                <a:moveTo>
                  <a:pt x="6903415" y="53594"/>
                </a:moveTo>
                <a:lnTo>
                  <a:pt x="0" y="53594"/>
                </a:lnTo>
                <a:lnTo>
                  <a:pt x="0" y="73406"/>
                </a:lnTo>
                <a:lnTo>
                  <a:pt x="6903415" y="73406"/>
                </a:lnTo>
                <a:lnTo>
                  <a:pt x="6911340" y="63500"/>
                </a:lnTo>
                <a:lnTo>
                  <a:pt x="6903415" y="53594"/>
                </a:lnTo>
                <a:close/>
              </a:path>
              <a:path w="6987540" h="127000">
                <a:moveTo>
                  <a:pt x="6967728" y="53594"/>
                </a:moveTo>
                <a:lnTo>
                  <a:pt x="6911467" y="53594"/>
                </a:lnTo>
                <a:lnTo>
                  <a:pt x="6911467" y="73406"/>
                </a:lnTo>
                <a:lnTo>
                  <a:pt x="6967728" y="73406"/>
                </a:lnTo>
                <a:lnTo>
                  <a:pt x="6987540" y="63500"/>
                </a:lnTo>
                <a:lnTo>
                  <a:pt x="6967728" y="53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1"/>
          <p:cNvSpPr txBox="1"/>
          <p:nvPr/>
        </p:nvSpPr>
        <p:spPr>
          <a:xfrm>
            <a:off x="8354694" y="5544718"/>
            <a:ext cx="403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latin typeface="Arial"/>
                <a:cs typeface="Arial"/>
              </a:rPr>
              <a:t>t</a:t>
            </a:r>
            <a:r>
              <a:rPr sz="1600" spc="10" dirty="0">
                <a:latin typeface="Arial"/>
                <a:cs typeface="Arial"/>
              </a:rPr>
              <a:t>i</a:t>
            </a:r>
            <a:r>
              <a:rPr sz="1600" spc="-80" dirty="0">
                <a:latin typeface="Arial"/>
                <a:cs typeface="Arial"/>
              </a:rPr>
              <a:t>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32"/>
          <p:cNvSpPr txBox="1"/>
          <p:nvPr/>
        </p:nvSpPr>
        <p:spPr>
          <a:xfrm>
            <a:off x="3669284" y="4064000"/>
            <a:ext cx="8680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Too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early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9" name="object 33"/>
          <p:cNvSpPr/>
          <p:nvPr/>
        </p:nvSpPr>
        <p:spPr>
          <a:xfrm>
            <a:off x="3683812" y="4367770"/>
            <a:ext cx="832485" cy="684530"/>
          </a:xfrm>
          <a:custGeom>
            <a:avLst/>
            <a:gdLst/>
            <a:ahLst/>
            <a:cxnLst/>
            <a:rect l="l" t="t" r="r" b="b"/>
            <a:pathLst>
              <a:path w="832485" h="684529">
                <a:moveTo>
                  <a:pt x="216692" y="0"/>
                </a:moveTo>
                <a:lnTo>
                  <a:pt x="178900" y="6385"/>
                </a:lnTo>
                <a:lnTo>
                  <a:pt x="163357" y="24316"/>
                </a:lnTo>
                <a:lnTo>
                  <a:pt x="151776" y="47714"/>
                </a:lnTo>
                <a:lnTo>
                  <a:pt x="86555" y="47714"/>
                </a:lnTo>
                <a:lnTo>
                  <a:pt x="61259" y="62912"/>
                </a:lnTo>
                <a:lnTo>
                  <a:pt x="53945" y="89375"/>
                </a:lnTo>
                <a:lnTo>
                  <a:pt x="65526" y="110345"/>
                </a:lnTo>
                <a:lnTo>
                  <a:pt x="79546" y="128583"/>
                </a:lnTo>
                <a:lnTo>
                  <a:pt x="49678" y="139822"/>
                </a:lnTo>
                <a:lnTo>
                  <a:pt x="28952" y="158366"/>
                </a:lnTo>
                <a:lnTo>
                  <a:pt x="17067" y="187868"/>
                </a:lnTo>
                <a:lnTo>
                  <a:pt x="18895" y="208839"/>
                </a:lnTo>
                <a:lnTo>
                  <a:pt x="35658" y="232543"/>
                </a:lnTo>
                <a:lnTo>
                  <a:pt x="35658" y="241662"/>
                </a:lnTo>
                <a:lnTo>
                  <a:pt x="9752" y="256860"/>
                </a:lnTo>
                <a:lnTo>
                  <a:pt x="0" y="292135"/>
                </a:lnTo>
                <a:lnTo>
                  <a:pt x="0" y="319492"/>
                </a:lnTo>
                <a:lnTo>
                  <a:pt x="21029" y="349581"/>
                </a:lnTo>
                <a:lnTo>
                  <a:pt x="63088" y="370552"/>
                </a:lnTo>
                <a:lnTo>
                  <a:pt x="182254" y="412187"/>
                </a:lnTo>
                <a:lnTo>
                  <a:pt x="233456" y="456277"/>
                </a:lnTo>
                <a:lnTo>
                  <a:pt x="233456" y="480901"/>
                </a:lnTo>
                <a:lnTo>
                  <a:pt x="165491" y="516464"/>
                </a:lnTo>
                <a:lnTo>
                  <a:pt x="112766" y="522242"/>
                </a:lnTo>
                <a:lnTo>
                  <a:pt x="61259" y="548991"/>
                </a:lnTo>
                <a:lnTo>
                  <a:pt x="32914" y="594286"/>
                </a:lnTo>
                <a:lnTo>
                  <a:pt x="23772" y="627114"/>
                </a:lnTo>
                <a:lnTo>
                  <a:pt x="23772" y="653561"/>
                </a:lnTo>
                <a:lnTo>
                  <a:pt x="30781" y="668457"/>
                </a:lnTo>
                <a:lnTo>
                  <a:pt x="51812" y="684264"/>
                </a:lnTo>
                <a:lnTo>
                  <a:pt x="84726" y="659336"/>
                </a:lnTo>
                <a:lnTo>
                  <a:pt x="126480" y="623770"/>
                </a:lnTo>
                <a:lnTo>
                  <a:pt x="321839" y="575742"/>
                </a:lnTo>
                <a:lnTo>
                  <a:pt x="587284" y="459925"/>
                </a:lnTo>
                <a:lnTo>
                  <a:pt x="811621" y="459925"/>
                </a:lnTo>
                <a:lnTo>
                  <a:pt x="827469" y="286643"/>
                </a:lnTo>
                <a:lnTo>
                  <a:pt x="818314" y="217958"/>
                </a:lnTo>
                <a:lnTo>
                  <a:pt x="832341" y="158366"/>
                </a:lnTo>
                <a:lnTo>
                  <a:pt x="648241" y="158366"/>
                </a:lnTo>
                <a:lnTo>
                  <a:pt x="594618" y="155633"/>
                </a:lnTo>
                <a:lnTo>
                  <a:pt x="384924" y="20970"/>
                </a:lnTo>
                <a:lnTo>
                  <a:pt x="350176" y="9118"/>
                </a:lnTo>
                <a:lnTo>
                  <a:pt x="216692" y="0"/>
                </a:lnTo>
                <a:close/>
              </a:path>
            </a:pathLst>
          </a:custGeom>
          <a:solidFill>
            <a:srgbClr val="C66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4"/>
          <p:cNvSpPr/>
          <p:nvPr/>
        </p:nvSpPr>
        <p:spPr>
          <a:xfrm>
            <a:off x="3701489" y="4377809"/>
            <a:ext cx="807720" cy="654685"/>
          </a:xfrm>
          <a:custGeom>
            <a:avLst/>
            <a:gdLst/>
            <a:ahLst/>
            <a:cxnLst/>
            <a:rect l="l" t="t" r="r" b="b"/>
            <a:pathLst>
              <a:path w="807720" h="654685">
                <a:moveTo>
                  <a:pt x="112766" y="580904"/>
                </a:moveTo>
                <a:lnTo>
                  <a:pt x="86860" y="590023"/>
                </a:lnTo>
                <a:lnTo>
                  <a:pt x="52419" y="613428"/>
                </a:lnTo>
                <a:lnTo>
                  <a:pt x="64003" y="613428"/>
                </a:lnTo>
                <a:lnTo>
                  <a:pt x="70706" y="617686"/>
                </a:lnTo>
                <a:lnTo>
                  <a:pt x="70706" y="631060"/>
                </a:lnTo>
                <a:lnTo>
                  <a:pt x="58210" y="654468"/>
                </a:lnTo>
                <a:lnTo>
                  <a:pt x="111545" y="615252"/>
                </a:lnTo>
                <a:lnTo>
                  <a:pt x="189015" y="594886"/>
                </a:lnTo>
                <a:lnTo>
                  <a:pt x="127698" y="594886"/>
                </a:lnTo>
                <a:lnTo>
                  <a:pt x="112766" y="580904"/>
                </a:lnTo>
                <a:close/>
              </a:path>
              <a:path w="807720" h="654685">
                <a:moveTo>
                  <a:pt x="598893" y="395789"/>
                </a:moveTo>
                <a:lnTo>
                  <a:pt x="576634" y="395789"/>
                </a:lnTo>
                <a:lnTo>
                  <a:pt x="560478" y="416146"/>
                </a:lnTo>
                <a:lnTo>
                  <a:pt x="400175" y="510076"/>
                </a:lnTo>
                <a:lnTo>
                  <a:pt x="350476" y="514635"/>
                </a:lnTo>
                <a:lnTo>
                  <a:pt x="323985" y="521626"/>
                </a:lnTo>
                <a:lnTo>
                  <a:pt x="273389" y="567527"/>
                </a:lnTo>
                <a:lnTo>
                  <a:pt x="246873" y="569351"/>
                </a:lnTo>
                <a:lnTo>
                  <a:pt x="170368" y="592455"/>
                </a:lnTo>
                <a:lnTo>
                  <a:pt x="127698" y="594886"/>
                </a:lnTo>
                <a:lnTo>
                  <a:pt x="189015" y="594886"/>
                </a:lnTo>
                <a:lnTo>
                  <a:pt x="223703" y="585767"/>
                </a:lnTo>
                <a:lnTo>
                  <a:pt x="300495" y="578166"/>
                </a:lnTo>
                <a:lnTo>
                  <a:pt x="332499" y="569351"/>
                </a:lnTo>
                <a:lnTo>
                  <a:pt x="434000" y="514635"/>
                </a:lnTo>
                <a:lnTo>
                  <a:pt x="514138" y="496699"/>
                </a:lnTo>
                <a:lnTo>
                  <a:pt x="608946" y="451102"/>
                </a:lnTo>
                <a:lnTo>
                  <a:pt x="728397" y="451102"/>
                </a:lnTo>
                <a:lnTo>
                  <a:pt x="706471" y="445631"/>
                </a:lnTo>
                <a:lnTo>
                  <a:pt x="685135" y="432862"/>
                </a:lnTo>
                <a:lnTo>
                  <a:pt x="606791" y="413720"/>
                </a:lnTo>
                <a:lnTo>
                  <a:pt x="598893" y="395789"/>
                </a:lnTo>
                <a:close/>
              </a:path>
              <a:path w="807720" h="654685">
                <a:moveTo>
                  <a:pt x="564631" y="126437"/>
                </a:moveTo>
                <a:lnTo>
                  <a:pt x="68878" y="126437"/>
                </a:lnTo>
                <a:lnTo>
                  <a:pt x="157566" y="133130"/>
                </a:lnTo>
                <a:lnTo>
                  <a:pt x="227055" y="133130"/>
                </a:lnTo>
                <a:lnTo>
                  <a:pt x="206027" y="157753"/>
                </a:lnTo>
                <a:lnTo>
                  <a:pt x="207855" y="180563"/>
                </a:lnTo>
                <a:lnTo>
                  <a:pt x="270337" y="207920"/>
                </a:lnTo>
                <a:lnTo>
                  <a:pt x="298367" y="242582"/>
                </a:lnTo>
                <a:lnTo>
                  <a:pt x="266978" y="277218"/>
                </a:lnTo>
                <a:lnTo>
                  <a:pt x="195053" y="281790"/>
                </a:lnTo>
                <a:lnTo>
                  <a:pt x="373659" y="306720"/>
                </a:lnTo>
                <a:lnTo>
                  <a:pt x="416331" y="397909"/>
                </a:lnTo>
                <a:lnTo>
                  <a:pt x="378839" y="473598"/>
                </a:lnTo>
                <a:lnTo>
                  <a:pt x="576634" y="395789"/>
                </a:lnTo>
                <a:lnTo>
                  <a:pt x="598893" y="395789"/>
                </a:lnTo>
                <a:lnTo>
                  <a:pt x="585763" y="365980"/>
                </a:lnTo>
                <a:lnTo>
                  <a:pt x="604663" y="315532"/>
                </a:lnTo>
                <a:lnTo>
                  <a:pt x="681468" y="281790"/>
                </a:lnTo>
                <a:lnTo>
                  <a:pt x="756144" y="281790"/>
                </a:lnTo>
                <a:lnTo>
                  <a:pt x="699444" y="189988"/>
                </a:lnTo>
                <a:lnTo>
                  <a:pt x="807638" y="147434"/>
                </a:lnTo>
                <a:lnTo>
                  <a:pt x="621127" y="147434"/>
                </a:lnTo>
                <a:lnTo>
                  <a:pt x="569607" y="130090"/>
                </a:lnTo>
                <a:lnTo>
                  <a:pt x="564631" y="126437"/>
                </a:lnTo>
                <a:close/>
              </a:path>
              <a:path w="807720" h="654685">
                <a:moveTo>
                  <a:pt x="93868" y="117012"/>
                </a:moveTo>
                <a:lnTo>
                  <a:pt x="50896" y="118851"/>
                </a:lnTo>
                <a:lnTo>
                  <a:pt x="9752" y="147434"/>
                </a:lnTo>
                <a:lnTo>
                  <a:pt x="0" y="178724"/>
                </a:lnTo>
                <a:lnTo>
                  <a:pt x="6095" y="162938"/>
                </a:lnTo>
                <a:lnTo>
                  <a:pt x="21028" y="141636"/>
                </a:lnTo>
                <a:lnTo>
                  <a:pt x="52419" y="126437"/>
                </a:lnTo>
                <a:lnTo>
                  <a:pt x="564631" y="126437"/>
                </a:lnTo>
                <a:lnTo>
                  <a:pt x="558019" y="121584"/>
                </a:lnTo>
                <a:lnTo>
                  <a:pt x="168540" y="121584"/>
                </a:lnTo>
                <a:lnTo>
                  <a:pt x="93868" y="117012"/>
                </a:lnTo>
                <a:close/>
              </a:path>
              <a:path w="807720" h="654685">
                <a:moveTo>
                  <a:pt x="250207" y="114892"/>
                </a:moveTo>
                <a:lnTo>
                  <a:pt x="225532" y="114892"/>
                </a:lnTo>
                <a:lnTo>
                  <a:pt x="168540" y="121584"/>
                </a:lnTo>
                <a:lnTo>
                  <a:pt x="271543" y="121584"/>
                </a:lnTo>
                <a:lnTo>
                  <a:pt x="250207" y="114892"/>
                </a:lnTo>
                <a:close/>
              </a:path>
              <a:path w="807720" h="654685">
                <a:moveTo>
                  <a:pt x="326704" y="52874"/>
                </a:moveTo>
                <a:lnTo>
                  <a:pt x="286493" y="52874"/>
                </a:lnTo>
                <a:lnTo>
                  <a:pt x="271543" y="89375"/>
                </a:lnTo>
                <a:lnTo>
                  <a:pt x="289545" y="117012"/>
                </a:lnTo>
                <a:lnTo>
                  <a:pt x="271543" y="121584"/>
                </a:lnTo>
                <a:lnTo>
                  <a:pt x="558019" y="121584"/>
                </a:lnTo>
                <a:lnTo>
                  <a:pt x="514138" y="89375"/>
                </a:lnTo>
                <a:lnTo>
                  <a:pt x="463260" y="61992"/>
                </a:lnTo>
                <a:lnTo>
                  <a:pt x="364504" y="61992"/>
                </a:lnTo>
                <a:lnTo>
                  <a:pt x="326704" y="52874"/>
                </a:lnTo>
                <a:close/>
              </a:path>
              <a:path w="807720" h="654685">
                <a:moveTo>
                  <a:pt x="332499" y="0"/>
                </a:moveTo>
                <a:lnTo>
                  <a:pt x="362991" y="14278"/>
                </a:lnTo>
                <a:lnTo>
                  <a:pt x="376992" y="43448"/>
                </a:lnTo>
                <a:lnTo>
                  <a:pt x="364504" y="61992"/>
                </a:lnTo>
                <a:lnTo>
                  <a:pt x="463260" y="61992"/>
                </a:lnTo>
                <a:lnTo>
                  <a:pt x="367247" y="10319"/>
                </a:lnTo>
                <a:lnTo>
                  <a:pt x="332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5"/>
          <p:cNvSpPr/>
          <p:nvPr/>
        </p:nvSpPr>
        <p:spPr>
          <a:xfrm>
            <a:off x="3702708" y="4917673"/>
            <a:ext cx="44450" cy="135890"/>
          </a:xfrm>
          <a:custGeom>
            <a:avLst/>
            <a:gdLst/>
            <a:ahLst/>
            <a:cxnLst/>
            <a:rect l="l" t="t" r="r" b="b"/>
            <a:pathLst>
              <a:path w="44450" h="135889">
                <a:moveTo>
                  <a:pt x="44192" y="0"/>
                </a:moveTo>
                <a:lnTo>
                  <a:pt x="17675" y="32222"/>
                </a:lnTo>
                <a:lnTo>
                  <a:pt x="0" y="70828"/>
                </a:lnTo>
                <a:lnTo>
                  <a:pt x="0" y="100315"/>
                </a:lnTo>
                <a:lnTo>
                  <a:pt x="8533" y="125849"/>
                </a:lnTo>
                <a:lnTo>
                  <a:pt x="22858" y="135273"/>
                </a:lnTo>
                <a:lnTo>
                  <a:pt x="35657" y="135273"/>
                </a:lnTo>
                <a:lnTo>
                  <a:pt x="41085" y="128281"/>
                </a:lnTo>
                <a:lnTo>
                  <a:pt x="31695" y="128281"/>
                </a:lnTo>
                <a:lnTo>
                  <a:pt x="14629" y="119162"/>
                </a:lnTo>
                <a:lnTo>
                  <a:pt x="7010" y="98491"/>
                </a:lnTo>
                <a:lnTo>
                  <a:pt x="7010" y="73563"/>
                </a:lnTo>
                <a:lnTo>
                  <a:pt x="22858" y="32222"/>
                </a:lnTo>
                <a:lnTo>
                  <a:pt x="44192" y="0"/>
                </a:lnTo>
                <a:close/>
              </a:path>
              <a:path w="44450" h="135889">
                <a:moveTo>
                  <a:pt x="42974" y="125849"/>
                </a:moveTo>
                <a:lnTo>
                  <a:pt x="31695" y="128281"/>
                </a:lnTo>
                <a:lnTo>
                  <a:pt x="41085" y="128281"/>
                </a:lnTo>
                <a:lnTo>
                  <a:pt x="42974" y="125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6"/>
          <p:cNvSpPr/>
          <p:nvPr/>
        </p:nvSpPr>
        <p:spPr>
          <a:xfrm>
            <a:off x="3683508" y="4662332"/>
            <a:ext cx="307975" cy="241935"/>
          </a:xfrm>
          <a:custGeom>
            <a:avLst/>
            <a:gdLst/>
            <a:ahLst/>
            <a:cxnLst/>
            <a:rect l="l" t="t" r="r" b="b"/>
            <a:pathLst>
              <a:path w="307975" h="241935">
                <a:moveTo>
                  <a:pt x="0" y="0"/>
                </a:moveTo>
                <a:lnTo>
                  <a:pt x="0" y="24316"/>
                </a:lnTo>
                <a:lnTo>
                  <a:pt x="6704" y="45287"/>
                </a:lnTo>
                <a:lnTo>
                  <a:pt x="33830" y="70217"/>
                </a:lnTo>
                <a:lnTo>
                  <a:pt x="115509" y="104266"/>
                </a:lnTo>
                <a:lnTo>
                  <a:pt x="173720" y="120077"/>
                </a:lnTo>
                <a:lnTo>
                  <a:pt x="224008" y="155636"/>
                </a:lnTo>
                <a:lnTo>
                  <a:pt x="229799" y="163843"/>
                </a:lnTo>
                <a:lnTo>
                  <a:pt x="225837" y="173265"/>
                </a:lnTo>
                <a:lnTo>
                  <a:pt x="186521" y="204576"/>
                </a:lnTo>
                <a:lnTo>
                  <a:pt x="168845" y="213999"/>
                </a:lnTo>
                <a:lnTo>
                  <a:pt x="127698" y="220990"/>
                </a:lnTo>
                <a:lnTo>
                  <a:pt x="106059" y="227680"/>
                </a:lnTo>
                <a:lnTo>
                  <a:pt x="82897" y="241358"/>
                </a:lnTo>
                <a:lnTo>
                  <a:pt x="113681" y="230111"/>
                </a:lnTo>
                <a:lnTo>
                  <a:pt x="167016" y="223424"/>
                </a:lnTo>
                <a:lnTo>
                  <a:pt x="266675" y="209743"/>
                </a:lnTo>
                <a:lnTo>
                  <a:pt x="257520" y="180257"/>
                </a:lnTo>
                <a:lnTo>
                  <a:pt x="278862" y="180257"/>
                </a:lnTo>
                <a:lnTo>
                  <a:pt x="229799" y="149556"/>
                </a:lnTo>
                <a:lnTo>
                  <a:pt x="196881" y="113385"/>
                </a:lnTo>
                <a:lnTo>
                  <a:pt x="211512" y="106386"/>
                </a:lnTo>
                <a:lnTo>
                  <a:pt x="250827" y="106386"/>
                </a:lnTo>
                <a:lnTo>
                  <a:pt x="273676" y="95454"/>
                </a:lnTo>
                <a:lnTo>
                  <a:pt x="145680" y="65645"/>
                </a:lnTo>
                <a:lnTo>
                  <a:pt x="133787" y="63525"/>
                </a:lnTo>
                <a:lnTo>
                  <a:pt x="59735" y="63525"/>
                </a:lnTo>
                <a:lnTo>
                  <a:pt x="22553" y="47101"/>
                </a:lnTo>
                <a:lnTo>
                  <a:pt x="3047" y="24316"/>
                </a:lnTo>
                <a:lnTo>
                  <a:pt x="0" y="0"/>
                </a:lnTo>
                <a:close/>
              </a:path>
              <a:path w="307975" h="241935">
                <a:moveTo>
                  <a:pt x="278862" y="180257"/>
                </a:moveTo>
                <a:lnTo>
                  <a:pt x="257520" y="180257"/>
                </a:lnTo>
                <a:lnTo>
                  <a:pt x="307527" y="198193"/>
                </a:lnTo>
                <a:lnTo>
                  <a:pt x="278862" y="180257"/>
                </a:lnTo>
                <a:close/>
              </a:path>
              <a:path w="307975" h="241935">
                <a:moveTo>
                  <a:pt x="104841" y="58365"/>
                </a:moveTo>
                <a:lnTo>
                  <a:pt x="59735" y="63525"/>
                </a:lnTo>
                <a:lnTo>
                  <a:pt x="133787" y="63525"/>
                </a:lnTo>
                <a:lnTo>
                  <a:pt x="104841" y="58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7"/>
          <p:cNvSpPr/>
          <p:nvPr/>
        </p:nvSpPr>
        <p:spPr>
          <a:xfrm>
            <a:off x="3685336" y="4569917"/>
            <a:ext cx="159700" cy="808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38"/>
          <p:cNvSpPr/>
          <p:nvPr/>
        </p:nvSpPr>
        <p:spPr>
          <a:xfrm>
            <a:off x="3736843" y="4364118"/>
            <a:ext cx="292889" cy="1234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9"/>
          <p:cNvSpPr/>
          <p:nvPr/>
        </p:nvSpPr>
        <p:spPr>
          <a:xfrm>
            <a:off x="4559046" y="5555741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0"/>
          <p:cNvSpPr/>
          <p:nvPr/>
        </p:nvSpPr>
        <p:spPr>
          <a:xfrm>
            <a:off x="4549140" y="4405884"/>
            <a:ext cx="7620" cy="1295400"/>
          </a:xfrm>
          <a:custGeom>
            <a:avLst/>
            <a:gdLst/>
            <a:ahLst/>
            <a:cxnLst/>
            <a:rect l="l" t="t" r="r" b="b"/>
            <a:pathLst>
              <a:path w="7620" h="1295400">
                <a:moveTo>
                  <a:pt x="7620" y="0"/>
                </a:moveTo>
                <a:lnTo>
                  <a:pt x="0" y="129540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41"/>
          <p:cNvSpPr/>
          <p:nvPr/>
        </p:nvSpPr>
        <p:spPr>
          <a:xfrm>
            <a:off x="7153656" y="4405884"/>
            <a:ext cx="0" cy="1294130"/>
          </a:xfrm>
          <a:custGeom>
            <a:avLst/>
            <a:gdLst/>
            <a:ahLst/>
            <a:cxnLst/>
            <a:rect l="l" t="t" r="r" b="b"/>
            <a:pathLst>
              <a:path h="1294129">
                <a:moveTo>
                  <a:pt x="0" y="0"/>
                </a:moveTo>
                <a:lnTo>
                  <a:pt x="0" y="129387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42"/>
          <p:cNvSpPr/>
          <p:nvPr/>
        </p:nvSpPr>
        <p:spPr>
          <a:xfrm>
            <a:off x="2341540" y="2915148"/>
            <a:ext cx="1229060" cy="17437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43"/>
          <p:cNvSpPr txBox="1"/>
          <p:nvPr/>
        </p:nvSpPr>
        <p:spPr>
          <a:xfrm>
            <a:off x="389611" y="2552445"/>
            <a:ext cx="3311878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kern="0" dirty="0">
                <a:solidFill>
                  <a:srgbClr val="006FC0"/>
                </a:solidFill>
                <a:latin typeface="Arial"/>
                <a:cs typeface="Arial"/>
              </a:rPr>
              <a:t>Example: airbag system</a:t>
            </a:r>
            <a:endParaRPr sz="2000" b="1" kern="0" dirty="0">
              <a:latin typeface="Arial"/>
              <a:cs typeface="Arial"/>
            </a:endParaRPr>
          </a:p>
        </p:txBody>
      </p:sp>
      <p:sp>
        <p:nvSpPr>
          <p:cNvPr id="60" name="object 44"/>
          <p:cNvSpPr/>
          <p:nvPr/>
        </p:nvSpPr>
        <p:spPr>
          <a:xfrm>
            <a:off x="2075688" y="5413247"/>
            <a:ext cx="3505200" cy="236220"/>
          </a:xfrm>
          <a:custGeom>
            <a:avLst/>
            <a:gdLst/>
            <a:ahLst/>
            <a:cxnLst/>
            <a:rect l="l" t="t" r="r" b="b"/>
            <a:pathLst>
              <a:path w="3505200" h="236220">
                <a:moveTo>
                  <a:pt x="281813" y="0"/>
                </a:moveTo>
                <a:lnTo>
                  <a:pt x="0" y="118109"/>
                </a:lnTo>
                <a:lnTo>
                  <a:pt x="281813" y="236219"/>
                </a:lnTo>
                <a:lnTo>
                  <a:pt x="281813" y="175983"/>
                </a:lnTo>
                <a:lnTo>
                  <a:pt x="3367111" y="175983"/>
                </a:lnTo>
                <a:lnTo>
                  <a:pt x="3505200" y="118109"/>
                </a:lnTo>
                <a:lnTo>
                  <a:pt x="3367020" y="60197"/>
                </a:lnTo>
                <a:lnTo>
                  <a:pt x="281813" y="60197"/>
                </a:lnTo>
                <a:lnTo>
                  <a:pt x="281813" y="0"/>
                </a:lnTo>
                <a:close/>
              </a:path>
              <a:path w="3505200" h="236220">
                <a:moveTo>
                  <a:pt x="3367111" y="175983"/>
                </a:moveTo>
                <a:lnTo>
                  <a:pt x="3223387" y="175983"/>
                </a:lnTo>
                <a:lnTo>
                  <a:pt x="3223387" y="236219"/>
                </a:lnTo>
                <a:lnTo>
                  <a:pt x="3367111" y="175983"/>
                </a:lnTo>
                <a:close/>
              </a:path>
              <a:path w="3505200" h="236220">
                <a:moveTo>
                  <a:pt x="3223387" y="0"/>
                </a:moveTo>
                <a:lnTo>
                  <a:pt x="3223387" y="60197"/>
                </a:lnTo>
                <a:lnTo>
                  <a:pt x="3367020" y="60197"/>
                </a:lnTo>
                <a:lnTo>
                  <a:pt x="322338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45"/>
          <p:cNvSpPr/>
          <p:nvPr/>
        </p:nvSpPr>
        <p:spPr>
          <a:xfrm>
            <a:off x="2075688" y="5413247"/>
            <a:ext cx="3505200" cy="236220"/>
          </a:xfrm>
          <a:custGeom>
            <a:avLst/>
            <a:gdLst/>
            <a:ahLst/>
            <a:cxnLst/>
            <a:rect l="l" t="t" r="r" b="b"/>
            <a:pathLst>
              <a:path w="3505200" h="236220">
                <a:moveTo>
                  <a:pt x="0" y="118109"/>
                </a:moveTo>
                <a:lnTo>
                  <a:pt x="281813" y="0"/>
                </a:lnTo>
                <a:lnTo>
                  <a:pt x="281813" y="60197"/>
                </a:lnTo>
                <a:lnTo>
                  <a:pt x="3223387" y="60197"/>
                </a:lnTo>
                <a:lnTo>
                  <a:pt x="3223387" y="0"/>
                </a:lnTo>
                <a:lnTo>
                  <a:pt x="3505200" y="118109"/>
                </a:lnTo>
                <a:lnTo>
                  <a:pt x="3223387" y="236219"/>
                </a:lnTo>
                <a:lnTo>
                  <a:pt x="3223387" y="175983"/>
                </a:lnTo>
                <a:lnTo>
                  <a:pt x="281813" y="175983"/>
                </a:lnTo>
                <a:lnTo>
                  <a:pt x="281813" y="236219"/>
                </a:lnTo>
                <a:lnTo>
                  <a:pt x="0" y="11810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46"/>
          <p:cNvSpPr/>
          <p:nvPr/>
        </p:nvSpPr>
        <p:spPr>
          <a:xfrm>
            <a:off x="5533644" y="5169408"/>
            <a:ext cx="170649" cy="8961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47"/>
          <p:cNvSpPr/>
          <p:nvPr/>
        </p:nvSpPr>
        <p:spPr>
          <a:xfrm>
            <a:off x="5580888" y="5193791"/>
            <a:ext cx="80772" cy="8061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48"/>
          <p:cNvSpPr/>
          <p:nvPr/>
        </p:nvSpPr>
        <p:spPr>
          <a:xfrm>
            <a:off x="5580888" y="5193791"/>
            <a:ext cx="81280" cy="806450"/>
          </a:xfrm>
          <a:custGeom>
            <a:avLst/>
            <a:gdLst/>
            <a:ahLst/>
            <a:cxnLst/>
            <a:rect l="l" t="t" r="r" b="b"/>
            <a:pathLst>
              <a:path w="81279" h="806450">
                <a:moveTo>
                  <a:pt x="40386" y="216534"/>
                </a:moveTo>
                <a:lnTo>
                  <a:pt x="54356" y="0"/>
                </a:lnTo>
                <a:lnTo>
                  <a:pt x="52959" y="198754"/>
                </a:lnTo>
                <a:lnTo>
                  <a:pt x="68707" y="166369"/>
                </a:lnTo>
                <a:lnTo>
                  <a:pt x="62484" y="273049"/>
                </a:lnTo>
                <a:lnTo>
                  <a:pt x="78866" y="303656"/>
                </a:lnTo>
                <a:lnTo>
                  <a:pt x="65786" y="390905"/>
                </a:lnTo>
                <a:lnTo>
                  <a:pt x="80772" y="496036"/>
                </a:lnTo>
                <a:lnTo>
                  <a:pt x="62991" y="483044"/>
                </a:lnTo>
                <a:lnTo>
                  <a:pt x="67817" y="675373"/>
                </a:lnTo>
                <a:lnTo>
                  <a:pt x="52450" y="539584"/>
                </a:lnTo>
                <a:lnTo>
                  <a:pt x="49529" y="736663"/>
                </a:lnTo>
                <a:lnTo>
                  <a:pt x="39370" y="557428"/>
                </a:lnTo>
                <a:lnTo>
                  <a:pt x="31750" y="806195"/>
                </a:lnTo>
                <a:lnTo>
                  <a:pt x="28828" y="583260"/>
                </a:lnTo>
                <a:lnTo>
                  <a:pt x="17779" y="657529"/>
                </a:lnTo>
                <a:lnTo>
                  <a:pt x="21209" y="520179"/>
                </a:lnTo>
                <a:lnTo>
                  <a:pt x="508" y="544448"/>
                </a:lnTo>
                <a:lnTo>
                  <a:pt x="13970" y="439483"/>
                </a:lnTo>
                <a:lnTo>
                  <a:pt x="0" y="321563"/>
                </a:lnTo>
                <a:lnTo>
                  <a:pt x="17272" y="284352"/>
                </a:lnTo>
                <a:lnTo>
                  <a:pt x="1397" y="85597"/>
                </a:lnTo>
                <a:lnTo>
                  <a:pt x="27304" y="235838"/>
                </a:lnTo>
                <a:lnTo>
                  <a:pt x="31241" y="85597"/>
                </a:lnTo>
                <a:lnTo>
                  <a:pt x="40386" y="216534"/>
                </a:lnTo>
                <a:close/>
              </a:path>
            </a:pathLst>
          </a:custGeom>
          <a:ln w="9143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49"/>
          <p:cNvSpPr txBox="1"/>
          <p:nvPr/>
        </p:nvSpPr>
        <p:spPr>
          <a:xfrm>
            <a:off x="5681853" y="5791532"/>
            <a:ext cx="151879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00AF50"/>
                </a:solidFill>
                <a:latin typeface="Arial"/>
                <a:cs typeface="Arial"/>
              </a:rPr>
              <a:t>Airbag</a:t>
            </a:r>
            <a:r>
              <a:rPr sz="1400" spc="-13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400" spc="-70" dirty="0" smtClean="0">
                <a:solidFill>
                  <a:srgbClr val="00AF50"/>
                </a:solidFill>
                <a:latin typeface="Arial"/>
                <a:cs typeface="Arial"/>
              </a:rPr>
              <a:t>is</a:t>
            </a:r>
            <a:r>
              <a:rPr lang="en-US" sz="1400" spc="-70" dirty="0" smtClean="0">
                <a:solidFill>
                  <a:srgbClr val="00AF50"/>
                </a:solidFill>
                <a:latin typeface="Arial"/>
                <a:cs typeface="Arial"/>
              </a:rPr>
              <a:t> fully open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6" name="object 50"/>
          <p:cNvSpPr/>
          <p:nvPr/>
        </p:nvSpPr>
        <p:spPr>
          <a:xfrm>
            <a:off x="4382261" y="3373373"/>
            <a:ext cx="2133600" cy="1915795"/>
          </a:xfrm>
          <a:custGeom>
            <a:avLst/>
            <a:gdLst/>
            <a:ahLst/>
            <a:cxnLst/>
            <a:rect l="l" t="t" r="r" b="b"/>
            <a:pathLst>
              <a:path w="2133600" h="1915795">
                <a:moveTo>
                  <a:pt x="1778000" y="638556"/>
                </a:moveTo>
                <a:lnTo>
                  <a:pt x="1244600" y="638556"/>
                </a:lnTo>
                <a:lnTo>
                  <a:pt x="1215516" y="1915287"/>
                </a:lnTo>
                <a:lnTo>
                  <a:pt x="1778000" y="638556"/>
                </a:lnTo>
                <a:close/>
              </a:path>
              <a:path w="2133600" h="1915795">
                <a:moveTo>
                  <a:pt x="2027174" y="0"/>
                </a:moveTo>
                <a:lnTo>
                  <a:pt x="106425" y="0"/>
                </a:lnTo>
                <a:lnTo>
                  <a:pt x="64990" y="8360"/>
                </a:lnTo>
                <a:lnTo>
                  <a:pt x="31162" y="31162"/>
                </a:lnTo>
                <a:lnTo>
                  <a:pt x="8360" y="64990"/>
                </a:lnTo>
                <a:lnTo>
                  <a:pt x="0" y="106425"/>
                </a:lnTo>
                <a:lnTo>
                  <a:pt x="0" y="532130"/>
                </a:lnTo>
                <a:lnTo>
                  <a:pt x="8360" y="573565"/>
                </a:lnTo>
                <a:lnTo>
                  <a:pt x="31162" y="607393"/>
                </a:lnTo>
                <a:lnTo>
                  <a:pt x="64990" y="630195"/>
                </a:lnTo>
                <a:lnTo>
                  <a:pt x="106425" y="638556"/>
                </a:lnTo>
                <a:lnTo>
                  <a:pt x="2027174" y="638556"/>
                </a:lnTo>
                <a:lnTo>
                  <a:pt x="2068609" y="630195"/>
                </a:lnTo>
                <a:lnTo>
                  <a:pt x="2102437" y="607393"/>
                </a:lnTo>
                <a:lnTo>
                  <a:pt x="2125239" y="573565"/>
                </a:lnTo>
                <a:lnTo>
                  <a:pt x="2133599" y="532130"/>
                </a:lnTo>
                <a:lnTo>
                  <a:pt x="2133599" y="106425"/>
                </a:lnTo>
                <a:lnTo>
                  <a:pt x="2125239" y="64990"/>
                </a:lnTo>
                <a:lnTo>
                  <a:pt x="2102437" y="31162"/>
                </a:lnTo>
                <a:lnTo>
                  <a:pt x="2068609" y="8360"/>
                </a:lnTo>
                <a:lnTo>
                  <a:pt x="2027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52"/>
          <p:cNvSpPr/>
          <p:nvPr/>
        </p:nvSpPr>
        <p:spPr>
          <a:xfrm>
            <a:off x="4382261" y="3373373"/>
            <a:ext cx="2133600" cy="1915795"/>
          </a:xfrm>
          <a:custGeom>
            <a:avLst/>
            <a:gdLst/>
            <a:ahLst/>
            <a:cxnLst/>
            <a:rect l="l" t="t" r="r" b="b"/>
            <a:pathLst>
              <a:path w="2133600" h="1915795">
                <a:moveTo>
                  <a:pt x="0" y="106425"/>
                </a:moveTo>
                <a:lnTo>
                  <a:pt x="8360" y="64990"/>
                </a:lnTo>
                <a:lnTo>
                  <a:pt x="31162" y="31162"/>
                </a:lnTo>
                <a:lnTo>
                  <a:pt x="64990" y="8360"/>
                </a:lnTo>
                <a:lnTo>
                  <a:pt x="106425" y="0"/>
                </a:lnTo>
                <a:lnTo>
                  <a:pt x="1244600" y="0"/>
                </a:lnTo>
                <a:lnTo>
                  <a:pt x="1778000" y="0"/>
                </a:lnTo>
                <a:lnTo>
                  <a:pt x="2027174" y="0"/>
                </a:lnTo>
                <a:lnTo>
                  <a:pt x="2068609" y="8360"/>
                </a:lnTo>
                <a:lnTo>
                  <a:pt x="2102437" y="31162"/>
                </a:lnTo>
                <a:lnTo>
                  <a:pt x="2125239" y="64990"/>
                </a:lnTo>
                <a:lnTo>
                  <a:pt x="2133599" y="106425"/>
                </a:lnTo>
                <a:lnTo>
                  <a:pt x="2133599" y="372490"/>
                </a:lnTo>
                <a:lnTo>
                  <a:pt x="2133599" y="532130"/>
                </a:lnTo>
                <a:lnTo>
                  <a:pt x="2125239" y="573565"/>
                </a:lnTo>
                <a:lnTo>
                  <a:pt x="2102437" y="607393"/>
                </a:lnTo>
                <a:lnTo>
                  <a:pt x="2068609" y="630195"/>
                </a:lnTo>
                <a:lnTo>
                  <a:pt x="2027174" y="638556"/>
                </a:lnTo>
                <a:lnTo>
                  <a:pt x="1778000" y="638556"/>
                </a:lnTo>
                <a:lnTo>
                  <a:pt x="1215516" y="1915287"/>
                </a:lnTo>
                <a:lnTo>
                  <a:pt x="1244600" y="638556"/>
                </a:lnTo>
                <a:lnTo>
                  <a:pt x="106425" y="638556"/>
                </a:lnTo>
                <a:lnTo>
                  <a:pt x="64990" y="630195"/>
                </a:lnTo>
                <a:lnTo>
                  <a:pt x="31162" y="607393"/>
                </a:lnTo>
                <a:lnTo>
                  <a:pt x="8360" y="573565"/>
                </a:lnTo>
                <a:lnTo>
                  <a:pt x="0" y="532130"/>
                </a:lnTo>
                <a:lnTo>
                  <a:pt x="0" y="372490"/>
                </a:lnTo>
                <a:lnTo>
                  <a:pt x="0" y="106425"/>
                </a:lnTo>
                <a:close/>
              </a:path>
            </a:pathLst>
          </a:custGeom>
          <a:ln w="25908">
            <a:solidFill>
              <a:srgbClr val="00AF5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53"/>
          <p:cNvSpPr txBox="1"/>
          <p:nvPr/>
        </p:nvSpPr>
        <p:spPr>
          <a:xfrm>
            <a:off x="4492497" y="3420872"/>
            <a:ext cx="1692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75" dirty="0">
                <a:latin typeface="Arial"/>
                <a:cs typeface="Arial"/>
              </a:rPr>
              <a:t>Response </a:t>
            </a:r>
            <a:r>
              <a:rPr sz="2200" spc="-20" dirty="0"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336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 animBg="1"/>
      <p:bldP spid="67" grpId="0" animBg="1"/>
      <p:bldP spid="6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2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1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|4.7|19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8|28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27.8|1.9|95.9|10.2|82.6|6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9|60.2|3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8|18.8|17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5|3.9|2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9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36066</TotalTime>
  <Words>1730</Words>
  <Application>Microsoft Office PowerPoint</Application>
  <PresentationFormat>On-screen Show (4:3)</PresentationFormat>
  <Paragraphs>415</Paragraphs>
  <Slides>36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Office Theme</vt:lpstr>
      <vt:lpstr>Aspect</vt:lpstr>
      <vt:lpstr>Embedded and Real-Time Systems  Spring 2021</vt:lpstr>
      <vt:lpstr>Grading</vt:lpstr>
      <vt:lpstr>Textbook</vt:lpstr>
      <vt:lpstr>Copyright Notice</vt:lpstr>
      <vt:lpstr>PowerPoint Presentation</vt:lpstr>
      <vt:lpstr>What is an embedded system?</vt:lpstr>
      <vt:lpstr>What is a real-time system?</vt:lpstr>
      <vt:lpstr>Embedded vs. real-time systems</vt:lpstr>
      <vt:lpstr>Characteristics of real-time systems</vt:lpstr>
      <vt:lpstr>Classes of real-time systems</vt:lpstr>
      <vt:lpstr>Classes of real-time systems</vt:lpstr>
      <vt:lpstr>Classes of real-time systems</vt:lpstr>
      <vt:lpstr>Classes of real-time systems</vt:lpstr>
      <vt:lpstr>An example: a self-balancing device</vt:lpstr>
      <vt:lpstr>A Closer Look</vt:lpstr>
      <vt:lpstr>How is it implemented?</vt:lpstr>
      <vt:lpstr>A more complicated system</vt:lpstr>
      <vt:lpstr>Adaptive cruise control</vt:lpstr>
      <vt:lpstr>Multi-task system</vt:lpstr>
      <vt:lpstr>In the course, you will learn  What influences the response time of a system (or its tasks)   How one can evaluate/analyze the response time    How one can make/design a time-predictable system</vt:lpstr>
      <vt:lpstr>Taxonomy of real-time systems</vt:lpstr>
      <vt:lpstr>Definitions</vt:lpstr>
      <vt:lpstr>Definitions</vt:lpstr>
      <vt:lpstr>Workload characterization</vt:lpstr>
      <vt:lpstr>Taxonomy</vt:lpstr>
      <vt:lpstr>Taxonomy</vt:lpstr>
      <vt:lpstr>Taxonomy</vt:lpstr>
      <vt:lpstr>Taxonomy</vt:lpstr>
      <vt:lpstr>Taxonomy</vt:lpstr>
      <vt:lpstr>Characterization of the deadline</vt:lpstr>
      <vt:lpstr>Criticality / timeliness</vt:lpstr>
      <vt:lpstr>Taxonomy</vt:lpstr>
      <vt:lpstr>Execution Model</vt:lpstr>
      <vt:lpstr>Taxonomy</vt:lpstr>
      <vt:lpstr>The “Window of Scarcity”</vt:lpstr>
      <vt:lpstr>Course focus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MMSPM</dc:title>
  <dc:creator>FT_DSL</dc:creator>
  <cp:lastModifiedBy>Hamed</cp:lastModifiedBy>
  <cp:revision>585</cp:revision>
  <cp:lastPrinted>2017-02-07T08:08:08Z</cp:lastPrinted>
  <dcterms:created xsi:type="dcterms:W3CDTF">2006-08-16T00:00:00Z</dcterms:created>
  <dcterms:modified xsi:type="dcterms:W3CDTF">2021-02-20T09:59:41Z</dcterms:modified>
</cp:coreProperties>
</file>